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0" r:id="rId3"/>
    <p:sldId id="267" r:id="rId4"/>
    <p:sldId id="276" r:id="rId5"/>
    <p:sldId id="277" r:id="rId6"/>
    <p:sldId id="278" r:id="rId7"/>
    <p:sldId id="279" r:id="rId8"/>
    <p:sldId id="280" r:id="rId9"/>
    <p:sldId id="284" r:id="rId10"/>
    <p:sldId id="285" r:id="rId11"/>
    <p:sldId id="274" r:id="rId12"/>
    <p:sldId id="275" r:id="rId13"/>
    <p:sldId id="287" r:id="rId14"/>
    <p:sldId id="272" r:id="rId15"/>
    <p:sldId id="271" r:id="rId16"/>
    <p:sldId id="290" r:id="rId17"/>
    <p:sldId id="288" r:id="rId18"/>
    <p:sldId id="291" r:id="rId19"/>
    <p:sldId id="289" r:id="rId20"/>
    <p:sldId id="292" r:id="rId21"/>
    <p:sldId id="293" r:id="rId22"/>
    <p:sldId id="273" r:id="rId23"/>
    <p:sldId id="286" r:id="rId24"/>
    <p:sldId id="281" r:id="rId25"/>
    <p:sldId id="283" r:id="rId26"/>
    <p:sldId id="282" r:id="rId27"/>
    <p:sldId id="269"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4" autoAdjust="0"/>
    <p:restoredTop sz="71535" autoAdjust="0"/>
  </p:normalViewPr>
  <p:slideViewPr>
    <p:cSldViewPr snapToGrid="0">
      <p:cViewPr varScale="1">
        <p:scale>
          <a:sx n="70" d="100"/>
          <a:sy n="70" d="100"/>
        </p:scale>
        <p:origin x="98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38DFE-FA5E-40EC-AF3E-8AF85652172B}" type="datetimeFigureOut">
              <a:rPr lang="en-US" smtClean="0"/>
              <a:t>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6279D-C0C5-478D-82AB-A537361D0C17}" type="slidenum">
              <a:rPr lang="en-US" smtClean="0"/>
              <a:t>‹#›</a:t>
            </a:fld>
            <a:endParaRPr lang="en-US"/>
          </a:p>
        </p:txBody>
      </p:sp>
    </p:spTree>
    <p:extLst>
      <p:ext uri="{BB962C8B-B14F-4D97-AF65-F5344CB8AC3E}">
        <p14:creationId xmlns:p14="http://schemas.microsoft.com/office/powerpoint/2010/main" val="191123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Unweighted spring corridor map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displaying the spring migratory corridors here; because spring migration is a lot slower and we record more stopovers we end up with a much more detailed picture of woodcock migration routes. We can potentially find ways to use both later on if that’s of interest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woodcock migration in PA passes through the eastern portion of the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Heavily weighted towards Rhode Island due to the large numbers of birds being released there, which was one motivation for the weighted stopover map</a:t>
            </a:r>
          </a:p>
          <a:p>
            <a:endParaRPr lang="en-US" dirty="0"/>
          </a:p>
        </p:txBody>
      </p:sp>
      <p:sp>
        <p:nvSpPr>
          <p:cNvPr id="4" name="Slide Number Placeholder 3"/>
          <p:cNvSpPr>
            <a:spLocks noGrp="1"/>
          </p:cNvSpPr>
          <p:nvPr>
            <p:ph type="sldNum" sz="quarter" idx="5"/>
          </p:nvPr>
        </p:nvSpPr>
        <p:spPr/>
        <p:txBody>
          <a:bodyPr/>
          <a:lstStyle/>
          <a:p>
            <a:fld id="{1146279D-C0C5-478D-82AB-A537361D0C17}" type="slidenum">
              <a:rPr lang="en-US" smtClean="0"/>
              <a:t>7</a:t>
            </a:fld>
            <a:endParaRPr lang="en-US"/>
          </a:p>
        </p:txBody>
      </p:sp>
    </p:spTree>
    <p:extLst>
      <p:ext uri="{BB962C8B-B14F-4D97-AF65-F5344CB8AC3E}">
        <p14:creationId xmlns:p14="http://schemas.microsoft.com/office/powerpoint/2010/main" val="373203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Weighted spring corridor map</a:t>
            </a:r>
          </a:p>
          <a:p>
            <a:r>
              <a:rPr lang="en-US" dirty="0"/>
              <a:t>Much more realistic estimate of corridors in new England, but midwestern paths are being weighted far too heavily</a:t>
            </a:r>
          </a:p>
          <a:p>
            <a:r>
              <a:rPr lang="en-US" dirty="0"/>
              <a:t>Couple options to fix this; primarily considering weighting by the number of birds transmittered in the capture state instead of the breeding state (e.g.  GA instead of MN)</a:t>
            </a:r>
          </a:p>
          <a:p>
            <a:endParaRPr lang="en-US" dirty="0"/>
          </a:p>
          <a:p>
            <a:r>
              <a:rPr lang="en-US" dirty="0"/>
              <a:t>Patterns in PA are similar; lots of birds moving along the eastern edge of the state. </a:t>
            </a:r>
          </a:p>
          <a:p>
            <a:r>
              <a:rPr lang="en-US" dirty="0"/>
              <a:t>Additionally, we see a lot more movement through the southwest</a:t>
            </a:r>
          </a:p>
          <a:p>
            <a:endParaRPr lang="en-US" dirty="0"/>
          </a:p>
          <a:p>
            <a:r>
              <a:rPr lang="en-US" dirty="0"/>
              <a:t>Because the weighted map is still in progress, we used the unweighted map for the analyses that we show next</a:t>
            </a:r>
          </a:p>
        </p:txBody>
      </p:sp>
      <p:sp>
        <p:nvSpPr>
          <p:cNvPr id="4" name="Slide Number Placeholder 3"/>
          <p:cNvSpPr>
            <a:spLocks noGrp="1"/>
          </p:cNvSpPr>
          <p:nvPr>
            <p:ph type="sldNum" sz="quarter" idx="5"/>
          </p:nvPr>
        </p:nvSpPr>
        <p:spPr/>
        <p:txBody>
          <a:bodyPr/>
          <a:lstStyle/>
          <a:p>
            <a:fld id="{1146279D-C0C5-478D-82AB-A537361D0C17}" type="slidenum">
              <a:rPr lang="en-US" smtClean="0"/>
              <a:t>8</a:t>
            </a:fld>
            <a:endParaRPr lang="en-US"/>
          </a:p>
        </p:txBody>
      </p:sp>
    </p:spTree>
    <p:extLst>
      <p:ext uri="{BB962C8B-B14F-4D97-AF65-F5344CB8AC3E}">
        <p14:creationId xmlns:p14="http://schemas.microsoft.com/office/powerpoint/2010/main" val="426816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importance is measured as the reduction in AUC when the variable/suite is removed from the full model (</a:t>
            </a:r>
            <a:r>
              <a:rPr lang="en-US" dirty="0" err="1"/>
              <a:t>jacknifing</a:t>
            </a:r>
            <a:r>
              <a:rPr lang="en-US" dirty="0"/>
              <a:t>). </a:t>
            </a:r>
          </a:p>
          <a:p>
            <a:endParaRPr lang="en-US" dirty="0"/>
          </a:p>
          <a:p>
            <a:r>
              <a:rPr lang="en-US" dirty="0"/>
              <a:t>Simple version: Variables with positive values improve our predictive capacity, and variables with negative values detract from it </a:t>
            </a:r>
          </a:p>
          <a:p>
            <a:endParaRPr lang="en-US" dirty="0"/>
          </a:p>
          <a:p>
            <a:r>
              <a:rPr lang="en-US" dirty="0"/>
              <a:t>Asterisk indicates a suite of highly correlated variables</a:t>
            </a:r>
          </a:p>
          <a:p>
            <a:endParaRPr lang="en-US" dirty="0"/>
          </a:p>
          <a:p>
            <a:r>
              <a:rPr lang="en-US" dirty="0"/>
              <a:t>Will continue to evaluate the contributions of Soil Moisture* and Elevation as I improve the model and remove them if values are still negative</a:t>
            </a:r>
          </a:p>
        </p:txBody>
      </p:sp>
      <p:sp>
        <p:nvSpPr>
          <p:cNvPr id="4" name="Slide Number Placeholder 3"/>
          <p:cNvSpPr>
            <a:spLocks noGrp="1"/>
          </p:cNvSpPr>
          <p:nvPr>
            <p:ph type="sldNum" sz="quarter" idx="5"/>
          </p:nvPr>
        </p:nvSpPr>
        <p:spPr/>
        <p:txBody>
          <a:bodyPr/>
          <a:lstStyle/>
          <a:p>
            <a:fld id="{1146279D-C0C5-478D-82AB-A537361D0C17}" type="slidenum">
              <a:rPr lang="en-US" smtClean="0"/>
              <a:t>15</a:t>
            </a:fld>
            <a:endParaRPr lang="en-US"/>
          </a:p>
        </p:txBody>
      </p:sp>
    </p:spTree>
    <p:extLst>
      <p:ext uri="{BB962C8B-B14F-4D97-AF65-F5344CB8AC3E}">
        <p14:creationId xmlns:p14="http://schemas.microsoft.com/office/powerpoint/2010/main" val="2783570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These words will be hidden, but I’ll transition to </a:t>
            </a:r>
            <a:r>
              <a:rPr lang="en-US" dirty="0" err="1"/>
              <a:t>ArcPro</a:t>
            </a:r>
            <a:r>
              <a:rPr lang="en-US" dirty="0"/>
              <a:t> here to show the woodcock predictive surface in an interactive display. I’ll be using this to show stopover trends by physiographic province and patterns of higher stopover propensity in eastern PA. </a:t>
            </a:r>
          </a:p>
          <a:p>
            <a:pPr marL="0" indent="0">
              <a:buNone/>
            </a:pPr>
            <a:r>
              <a:rPr lang="en-US" dirty="0"/>
              <a:t>We’ll also look at state game lands with higher stopover propensity.</a:t>
            </a:r>
          </a:p>
          <a:p>
            <a:endParaRPr lang="en-US" dirty="0"/>
          </a:p>
        </p:txBody>
      </p:sp>
      <p:sp>
        <p:nvSpPr>
          <p:cNvPr id="4" name="Slide Number Placeholder 3"/>
          <p:cNvSpPr>
            <a:spLocks noGrp="1"/>
          </p:cNvSpPr>
          <p:nvPr>
            <p:ph type="sldNum" sz="quarter" idx="5"/>
          </p:nvPr>
        </p:nvSpPr>
        <p:spPr/>
        <p:txBody>
          <a:bodyPr/>
          <a:lstStyle/>
          <a:p>
            <a:fld id="{1146279D-C0C5-478D-82AB-A537361D0C17}" type="slidenum">
              <a:rPr lang="en-US" smtClean="0"/>
              <a:t>24</a:t>
            </a:fld>
            <a:endParaRPr lang="en-US"/>
          </a:p>
        </p:txBody>
      </p:sp>
    </p:spTree>
    <p:extLst>
      <p:ext uri="{BB962C8B-B14F-4D97-AF65-F5344CB8AC3E}">
        <p14:creationId xmlns:p14="http://schemas.microsoft.com/office/powerpoint/2010/main" val="874994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6279D-C0C5-478D-82AB-A537361D0C17}" type="slidenum">
              <a:rPr lang="en-US" smtClean="0"/>
              <a:t>28</a:t>
            </a:fld>
            <a:endParaRPr lang="en-US"/>
          </a:p>
        </p:txBody>
      </p:sp>
    </p:spTree>
    <p:extLst>
      <p:ext uri="{BB962C8B-B14F-4D97-AF65-F5344CB8AC3E}">
        <p14:creationId xmlns:p14="http://schemas.microsoft.com/office/powerpoint/2010/main" val="335773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EF40-A2DE-47A2-A214-365D766B8E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486F30-E712-4D3D-96E7-592930B24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18D109-9CF9-48D4-B9B7-9D247A7F078C}"/>
              </a:ext>
            </a:extLst>
          </p:cNvPr>
          <p:cNvSpPr>
            <a:spLocks noGrp="1"/>
          </p:cNvSpPr>
          <p:nvPr>
            <p:ph type="dt" sz="half" idx="10"/>
          </p:nvPr>
        </p:nvSpPr>
        <p:spPr/>
        <p:txBody>
          <a:bodyPr/>
          <a:lstStyle/>
          <a:p>
            <a:fld id="{ABA8FE36-8AD6-4624-A7AC-F8D1667F9E69}" type="datetimeFigureOut">
              <a:rPr lang="en-US" smtClean="0"/>
              <a:t>2/2/2021</a:t>
            </a:fld>
            <a:endParaRPr lang="en-US"/>
          </a:p>
        </p:txBody>
      </p:sp>
      <p:sp>
        <p:nvSpPr>
          <p:cNvPr id="5" name="Footer Placeholder 4">
            <a:extLst>
              <a:ext uri="{FF2B5EF4-FFF2-40B4-BE49-F238E27FC236}">
                <a16:creationId xmlns:a16="http://schemas.microsoft.com/office/drawing/2014/main" id="{E837142C-3B8C-4EB2-81F6-35C1CC7B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5960B-BCBE-4940-BA39-54C59F1057F0}"/>
              </a:ext>
            </a:extLst>
          </p:cNvPr>
          <p:cNvSpPr>
            <a:spLocks noGrp="1"/>
          </p:cNvSpPr>
          <p:nvPr>
            <p:ph type="sldNum" sz="quarter" idx="12"/>
          </p:nvPr>
        </p:nvSpPr>
        <p:spPr/>
        <p:txBody>
          <a:bodyPr/>
          <a:lstStyle/>
          <a:p>
            <a:fld id="{2F207CE1-60B0-4D44-ADF3-15D085EFF7F6}" type="slidenum">
              <a:rPr lang="en-US" smtClean="0"/>
              <a:t>‹#›</a:t>
            </a:fld>
            <a:endParaRPr lang="en-US"/>
          </a:p>
        </p:txBody>
      </p:sp>
    </p:spTree>
    <p:extLst>
      <p:ext uri="{BB962C8B-B14F-4D97-AF65-F5344CB8AC3E}">
        <p14:creationId xmlns:p14="http://schemas.microsoft.com/office/powerpoint/2010/main" val="1308985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6255-0009-466B-BEA0-303E8EAFB9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3BB920-9D33-481E-A53B-D0A41204BE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07C0B-8A16-4DDC-88B5-C1055AEF5719}"/>
              </a:ext>
            </a:extLst>
          </p:cNvPr>
          <p:cNvSpPr>
            <a:spLocks noGrp="1"/>
          </p:cNvSpPr>
          <p:nvPr>
            <p:ph type="dt" sz="half" idx="10"/>
          </p:nvPr>
        </p:nvSpPr>
        <p:spPr/>
        <p:txBody>
          <a:bodyPr/>
          <a:lstStyle/>
          <a:p>
            <a:fld id="{ABA8FE36-8AD6-4624-A7AC-F8D1667F9E69}" type="datetimeFigureOut">
              <a:rPr lang="en-US" smtClean="0"/>
              <a:t>2/2/2021</a:t>
            </a:fld>
            <a:endParaRPr lang="en-US"/>
          </a:p>
        </p:txBody>
      </p:sp>
      <p:sp>
        <p:nvSpPr>
          <p:cNvPr id="5" name="Footer Placeholder 4">
            <a:extLst>
              <a:ext uri="{FF2B5EF4-FFF2-40B4-BE49-F238E27FC236}">
                <a16:creationId xmlns:a16="http://schemas.microsoft.com/office/drawing/2014/main" id="{87DBC24D-4ABA-46CF-85AD-36046F740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075D0-4D57-4694-AB28-987C2EC606CC}"/>
              </a:ext>
            </a:extLst>
          </p:cNvPr>
          <p:cNvSpPr>
            <a:spLocks noGrp="1"/>
          </p:cNvSpPr>
          <p:nvPr>
            <p:ph type="sldNum" sz="quarter" idx="12"/>
          </p:nvPr>
        </p:nvSpPr>
        <p:spPr/>
        <p:txBody>
          <a:bodyPr/>
          <a:lstStyle/>
          <a:p>
            <a:fld id="{2F207CE1-60B0-4D44-ADF3-15D085EFF7F6}" type="slidenum">
              <a:rPr lang="en-US" smtClean="0"/>
              <a:t>‹#›</a:t>
            </a:fld>
            <a:endParaRPr lang="en-US"/>
          </a:p>
        </p:txBody>
      </p:sp>
    </p:spTree>
    <p:extLst>
      <p:ext uri="{BB962C8B-B14F-4D97-AF65-F5344CB8AC3E}">
        <p14:creationId xmlns:p14="http://schemas.microsoft.com/office/powerpoint/2010/main" val="324179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B1BA16-EC53-4613-BACE-8F80AF2E25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008AE4-8045-4B49-A915-1C16211DC9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49B11-F644-4B82-A0EA-6A7925A7AAEA}"/>
              </a:ext>
            </a:extLst>
          </p:cNvPr>
          <p:cNvSpPr>
            <a:spLocks noGrp="1"/>
          </p:cNvSpPr>
          <p:nvPr>
            <p:ph type="dt" sz="half" idx="10"/>
          </p:nvPr>
        </p:nvSpPr>
        <p:spPr/>
        <p:txBody>
          <a:bodyPr/>
          <a:lstStyle/>
          <a:p>
            <a:fld id="{ABA8FE36-8AD6-4624-A7AC-F8D1667F9E69}" type="datetimeFigureOut">
              <a:rPr lang="en-US" smtClean="0"/>
              <a:t>2/2/2021</a:t>
            </a:fld>
            <a:endParaRPr lang="en-US"/>
          </a:p>
        </p:txBody>
      </p:sp>
      <p:sp>
        <p:nvSpPr>
          <p:cNvPr id="5" name="Footer Placeholder 4">
            <a:extLst>
              <a:ext uri="{FF2B5EF4-FFF2-40B4-BE49-F238E27FC236}">
                <a16:creationId xmlns:a16="http://schemas.microsoft.com/office/drawing/2014/main" id="{9BDB2E66-BE60-4536-9000-CC3AFF538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81E897-2F91-4CA4-8526-CF96C666420F}"/>
              </a:ext>
            </a:extLst>
          </p:cNvPr>
          <p:cNvSpPr>
            <a:spLocks noGrp="1"/>
          </p:cNvSpPr>
          <p:nvPr>
            <p:ph type="sldNum" sz="quarter" idx="12"/>
          </p:nvPr>
        </p:nvSpPr>
        <p:spPr/>
        <p:txBody>
          <a:bodyPr/>
          <a:lstStyle/>
          <a:p>
            <a:fld id="{2F207CE1-60B0-4D44-ADF3-15D085EFF7F6}" type="slidenum">
              <a:rPr lang="en-US" smtClean="0"/>
              <a:t>‹#›</a:t>
            </a:fld>
            <a:endParaRPr lang="en-US"/>
          </a:p>
        </p:txBody>
      </p:sp>
    </p:spTree>
    <p:extLst>
      <p:ext uri="{BB962C8B-B14F-4D97-AF65-F5344CB8AC3E}">
        <p14:creationId xmlns:p14="http://schemas.microsoft.com/office/powerpoint/2010/main" val="426784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0818D-11C5-4AAA-94DA-5395F2574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11511-3413-41C7-A13D-1145E6AD5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50B0BB-B6FB-4687-9D82-8579A9DFC687}"/>
              </a:ext>
            </a:extLst>
          </p:cNvPr>
          <p:cNvSpPr>
            <a:spLocks noGrp="1"/>
          </p:cNvSpPr>
          <p:nvPr>
            <p:ph type="dt" sz="half" idx="10"/>
          </p:nvPr>
        </p:nvSpPr>
        <p:spPr/>
        <p:txBody>
          <a:bodyPr/>
          <a:lstStyle/>
          <a:p>
            <a:fld id="{ABA8FE36-8AD6-4624-A7AC-F8D1667F9E69}" type="datetimeFigureOut">
              <a:rPr lang="en-US" smtClean="0"/>
              <a:t>2/2/2021</a:t>
            </a:fld>
            <a:endParaRPr lang="en-US"/>
          </a:p>
        </p:txBody>
      </p:sp>
      <p:sp>
        <p:nvSpPr>
          <p:cNvPr id="5" name="Footer Placeholder 4">
            <a:extLst>
              <a:ext uri="{FF2B5EF4-FFF2-40B4-BE49-F238E27FC236}">
                <a16:creationId xmlns:a16="http://schemas.microsoft.com/office/drawing/2014/main" id="{EDEC63B9-21EB-49C9-8B4C-0FD7FE0B39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3D04D-3AC5-4ACE-B877-48A75D609322}"/>
              </a:ext>
            </a:extLst>
          </p:cNvPr>
          <p:cNvSpPr>
            <a:spLocks noGrp="1"/>
          </p:cNvSpPr>
          <p:nvPr>
            <p:ph type="sldNum" sz="quarter" idx="12"/>
          </p:nvPr>
        </p:nvSpPr>
        <p:spPr/>
        <p:txBody>
          <a:bodyPr/>
          <a:lstStyle/>
          <a:p>
            <a:fld id="{2F207CE1-60B0-4D44-ADF3-15D085EFF7F6}" type="slidenum">
              <a:rPr lang="en-US" smtClean="0"/>
              <a:t>‹#›</a:t>
            </a:fld>
            <a:endParaRPr lang="en-US"/>
          </a:p>
        </p:txBody>
      </p:sp>
    </p:spTree>
    <p:extLst>
      <p:ext uri="{BB962C8B-B14F-4D97-AF65-F5344CB8AC3E}">
        <p14:creationId xmlns:p14="http://schemas.microsoft.com/office/powerpoint/2010/main" val="216436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137CD-A455-4B81-A4B7-DA7FFBA45A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F41F7C-30F4-476A-9FB0-75148AF325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D5C94-3135-42C2-8604-C8E56D7B696E}"/>
              </a:ext>
            </a:extLst>
          </p:cNvPr>
          <p:cNvSpPr>
            <a:spLocks noGrp="1"/>
          </p:cNvSpPr>
          <p:nvPr>
            <p:ph type="dt" sz="half" idx="10"/>
          </p:nvPr>
        </p:nvSpPr>
        <p:spPr/>
        <p:txBody>
          <a:bodyPr/>
          <a:lstStyle/>
          <a:p>
            <a:fld id="{ABA8FE36-8AD6-4624-A7AC-F8D1667F9E69}" type="datetimeFigureOut">
              <a:rPr lang="en-US" smtClean="0"/>
              <a:t>2/2/2021</a:t>
            </a:fld>
            <a:endParaRPr lang="en-US"/>
          </a:p>
        </p:txBody>
      </p:sp>
      <p:sp>
        <p:nvSpPr>
          <p:cNvPr id="5" name="Footer Placeholder 4">
            <a:extLst>
              <a:ext uri="{FF2B5EF4-FFF2-40B4-BE49-F238E27FC236}">
                <a16:creationId xmlns:a16="http://schemas.microsoft.com/office/drawing/2014/main" id="{1CB821CA-33B7-4D2E-BB58-E68D82B8C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156974-D651-4603-9D8B-220F4DDF0885}"/>
              </a:ext>
            </a:extLst>
          </p:cNvPr>
          <p:cNvSpPr>
            <a:spLocks noGrp="1"/>
          </p:cNvSpPr>
          <p:nvPr>
            <p:ph type="sldNum" sz="quarter" idx="12"/>
          </p:nvPr>
        </p:nvSpPr>
        <p:spPr/>
        <p:txBody>
          <a:bodyPr/>
          <a:lstStyle/>
          <a:p>
            <a:fld id="{2F207CE1-60B0-4D44-ADF3-15D085EFF7F6}" type="slidenum">
              <a:rPr lang="en-US" smtClean="0"/>
              <a:t>‹#›</a:t>
            </a:fld>
            <a:endParaRPr lang="en-US"/>
          </a:p>
        </p:txBody>
      </p:sp>
    </p:spTree>
    <p:extLst>
      <p:ext uri="{BB962C8B-B14F-4D97-AF65-F5344CB8AC3E}">
        <p14:creationId xmlns:p14="http://schemas.microsoft.com/office/powerpoint/2010/main" val="2428369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603F-491F-40B6-9B10-DB21D4B8D3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FBB608-49C8-4948-ABCD-63B720682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E7CEAB-CD75-4643-8679-331DD5F851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F509FE-7E49-4E2B-818D-736EC716B59E}"/>
              </a:ext>
            </a:extLst>
          </p:cNvPr>
          <p:cNvSpPr>
            <a:spLocks noGrp="1"/>
          </p:cNvSpPr>
          <p:nvPr>
            <p:ph type="dt" sz="half" idx="10"/>
          </p:nvPr>
        </p:nvSpPr>
        <p:spPr/>
        <p:txBody>
          <a:bodyPr/>
          <a:lstStyle/>
          <a:p>
            <a:fld id="{ABA8FE36-8AD6-4624-A7AC-F8D1667F9E69}" type="datetimeFigureOut">
              <a:rPr lang="en-US" smtClean="0"/>
              <a:t>2/2/2021</a:t>
            </a:fld>
            <a:endParaRPr lang="en-US"/>
          </a:p>
        </p:txBody>
      </p:sp>
      <p:sp>
        <p:nvSpPr>
          <p:cNvPr id="6" name="Footer Placeholder 5">
            <a:extLst>
              <a:ext uri="{FF2B5EF4-FFF2-40B4-BE49-F238E27FC236}">
                <a16:creationId xmlns:a16="http://schemas.microsoft.com/office/drawing/2014/main" id="{F984FFB7-22BD-41E7-8B77-1C4ED81530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5715E0-5104-4CBF-90F8-72E6BC286CDF}"/>
              </a:ext>
            </a:extLst>
          </p:cNvPr>
          <p:cNvSpPr>
            <a:spLocks noGrp="1"/>
          </p:cNvSpPr>
          <p:nvPr>
            <p:ph type="sldNum" sz="quarter" idx="12"/>
          </p:nvPr>
        </p:nvSpPr>
        <p:spPr/>
        <p:txBody>
          <a:bodyPr/>
          <a:lstStyle/>
          <a:p>
            <a:fld id="{2F207CE1-60B0-4D44-ADF3-15D085EFF7F6}" type="slidenum">
              <a:rPr lang="en-US" smtClean="0"/>
              <a:t>‹#›</a:t>
            </a:fld>
            <a:endParaRPr lang="en-US"/>
          </a:p>
        </p:txBody>
      </p:sp>
    </p:spTree>
    <p:extLst>
      <p:ext uri="{BB962C8B-B14F-4D97-AF65-F5344CB8AC3E}">
        <p14:creationId xmlns:p14="http://schemas.microsoft.com/office/powerpoint/2010/main" val="87622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4C9B0-9C52-4E6B-B0AF-7B9B8FED25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F5ABC-0DB5-4C88-9042-6DA49CF44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7F5101-531E-4C23-A562-FEA6AC5058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E200D9-1C36-4366-92E2-424029304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3D050B-3592-4F57-8869-E111EB857D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47B15C-C17A-4FA8-A8ED-069F7AB0A389}"/>
              </a:ext>
            </a:extLst>
          </p:cNvPr>
          <p:cNvSpPr>
            <a:spLocks noGrp="1"/>
          </p:cNvSpPr>
          <p:nvPr>
            <p:ph type="dt" sz="half" idx="10"/>
          </p:nvPr>
        </p:nvSpPr>
        <p:spPr/>
        <p:txBody>
          <a:bodyPr/>
          <a:lstStyle/>
          <a:p>
            <a:fld id="{ABA8FE36-8AD6-4624-A7AC-F8D1667F9E69}" type="datetimeFigureOut">
              <a:rPr lang="en-US" smtClean="0"/>
              <a:t>2/2/2021</a:t>
            </a:fld>
            <a:endParaRPr lang="en-US"/>
          </a:p>
        </p:txBody>
      </p:sp>
      <p:sp>
        <p:nvSpPr>
          <p:cNvPr id="8" name="Footer Placeholder 7">
            <a:extLst>
              <a:ext uri="{FF2B5EF4-FFF2-40B4-BE49-F238E27FC236}">
                <a16:creationId xmlns:a16="http://schemas.microsoft.com/office/drawing/2014/main" id="{98077CB2-34AE-4989-9244-BDD5EE3BF1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83F18C-F1BF-446E-BFBE-4456B784B64F}"/>
              </a:ext>
            </a:extLst>
          </p:cNvPr>
          <p:cNvSpPr>
            <a:spLocks noGrp="1"/>
          </p:cNvSpPr>
          <p:nvPr>
            <p:ph type="sldNum" sz="quarter" idx="12"/>
          </p:nvPr>
        </p:nvSpPr>
        <p:spPr/>
        <p:txBody>
          <a:bodyPr/>
          <a:lstStyle/>
          <a:p>
            <a:fld id="{2F207CE1-60B0-4D44-ADF3-15D085EFF7F6}" type="slidenum">
              <a:rPr lang="en-US" smtClean="0"/>
              <a:t>‹#›</a:t>
            </a:fld>
            <a:endParaRPr lang="en-US"/>
          </a:p>
        </p:txBody>
      </p:sp>
    </p:spTree>
    <p:extLst>
      <p:ext uri="{BB962C8B-B14F-4D97-AF65-F5344CB8AC3E}">
        <p14:creationId xmlns:p14="http://schemas.microsoft.com/office/powerpoint/2010/main" val="3048521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61A1-D023-49E8-AC88-3ABA3B901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07E3F8-CA15-445E-AD17-387E86AFF51E}"/>
              </a:ext>
            </a:extLst>
          </p:cNvPr>
          <p:cNvSpPr>
            <a:spLocks noGrp="1"/>
          </p:cNvSpPr>
          <p:nvPr>
            <p:ph type="dt" sz="half" idx="10"/>
          </p:nvPr>
        </p:nvSpPr>
        <p:spPr/>
        <p:txBody>
          <a:bodyPr/>
          <a:lstStyle/>
          <a:p>
            <a:fld id="{ABA8FE36-8AD6-4624-A7AC-F8D1667F9E69}" type="datetimeFigureOut">
              <a:rPr lang="en-US" smtClean="0"/>
              <a:t>2/2/2021</a:t>
            </a:fld>
            <a:endParaRPr lang="en-US"/>
          </a:p>
        </p:txBody>
      </p:sp>
      <p:sp>
        <p:nvSpPr>
          <p:cNvPr id="4" name="Footer Placeholder 3">
            <a:extLst>
              <a:ext uri="{FF2B5EF4-FFF2-40B4-BE49-F238E27FC236}">
                <a16:creationId xmlns:a16="http://schemas.microsoft.com/office/drawing/2014/main" id="{9F479BFD-1FAD-4645-A7FA-DD72296AC8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C31CD-3C39-46A7-9C43-805C33FC4BC3}"/>
              </a:ext>
            </a:extLst>
          </p:cNvPr>
          <p:cNvSpPr>
            <a:spLocks noGrp="1"/>
          </p:cNvSpPr>
          <p:nvPr>
            <p:ph type="sldNum" sz="quarter" idx="12"/>
          </p:nvPr>
        </p:nvSpPr>
        <p:spPr/>
        <p:txBody>
          <a:bodyPr/>
          <a:lstStyle/>
          <a:p>
            <a:fld id="{2F207CE1-60B0-4D44-ADF3-15D085EFF7F6}" type="slidenum">
              <a:rPr lang="en-US" smtClean="0"/>
              <a:t>‹#›</a:t>
            </a:fld>
            <a:endParaRPr lang="en-US"/>
          </a:p>
        </p:txBody>
      </p:sp>
    </p:spTree>
    <p:extLst>
      <p:ext uri="{BB962C8B-B14F-4D97-AF65-F5344CB8AC3E}">
        <p14:creationId xmlns:p14="http://schemas.microsoft.com/office/powerpoint/2010/main" val="3369244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CA2E8-B1E8-4F23-9CAE-660FCDAA4450}"/>
              </a:ext>
            </a:extLst>
          </p:cNvPr>
          <p:cNvSpPr>
            <a:spLocks noGrp="1"/>
          </p:cNvSpPr>
          <p:nvPr>
            <p:ph type="dt" sz="half" idx="10"/>
          </p:nvPr>
        </p:nvSpPr>
        <p:spPr/>
        <p:txBody>
          <a:bodyPr/>
          <a:lstStyle/>
          <a:p>
            <a:fld id="{ABA8FE36-8AD6-4624-A7AC-F8D1667F9E69}" type="datetimeFigureOut">
              <a:rPr lang="en-US" smtClean="0"/>
              <a:t>2/2/2021</a:t>
            </a:fld>
            <a:endParaRPr lang="en-US"/>
          </a:p>
        </p:txBody>
      </p:sp>
      <p:sp>
        <p:nvSpPr>
          <p:cNvPr id="3" name="Footer Placeholder 2">
            <a:extLst>
              <a:ext uri="{FF2B5EF4-FFF2-40B4-BE49-F238E27FC236}">
                <a16:creationId xmlns:a16="http://schemas.microsoft.com/office/drawing/2014/main" id="{DEED0DFF-5C5B-486B-BF83-F6EF10E575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8EAF66-5C7B-480E-B39C-FCB0245FCACD}"/>
              </a:ext>
            </a:extLst>
          </p:cNvPr>
          <p:cNvSpPr>
            <a:spLocks noGrp="1"/>
          </p:cNvSpPr>
          <p:nvPr>
            <p:ph type="sldNum" sz="quarter" idx="12"/>
          </p:nvPr>
        </p:nvSpPr>
        <p:spPr/>
        <p:txBody>
          <a:bodyPr/>
          <a:lstStyle/>
          <a:p>
            <a:fld id="{2F207CE1-60B0-4D44-ADF3-15D085EFF7F6}" type="slidenum">
              <a:rPr lang="en-US" smtClean="0"/>
              <a:t>‹#›</a:t>
            </a:fld>
            <a:endParaRPr lang="en-US"/>
          </a:p>
        </p:txBody>
      </p:sp>
    </p:spTree>
    <p:extLst>
      <p:ext uri="{BB962C8B-B14F-4D97-AF65-F5344CB8AC3E}">
        <p14:creationId xmlns:p14="http://schemas.microsoft.com/office/powerpoint/2010/main" val="1171326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B955-2C26-497D-AEF2-E35BEF0AD6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FE904B-6B62-48B8-B20F-403CA83414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9B01CB-EBCD-42DD-B150-F6E8EE572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D5034-3400-4C84-9DAC-12EFB764B899}"/>
              </a:ext>
            </a:extLst>
          </p:cNvPr>
          <p:cNvSpPr>
            <a:spLocks noGrp="1"/>
          </p:cNvSpPr>
          <p:nvPr>
            <p:ph type="dt" sz="half" idx="10"/>
          </p:nvPr>
        </p:nvSpPr>
        <p:spPr/>
        <p:txBody>
          <a:bodyPr/>
          <a:lstStyle/>
          <a:p>
            <a:fld id="{ABA8FE36-8AD6-4624-A7AC-F8D1667F9E69}" type="datetimeFigureOut">
              <a:rPr lang="en-US" smtClean="0"/>
              <a:t>2/2/2021</a:t>
            </a:fld>
            <a:endParaRPr lang="en-US"/>
          </a:p>
        </p:txBody>
      </p:sp>
      <p:sp>
        <p:nvSpPr>
          <p:cNvPr id="6" name="Footer Placeholder 5">
            <a:extLst>
              <a:ext uri="{FF2B5EF4-FFF2-40B4-BE49-F238E27FC236}">
                <a16:creationId xmlns:a16="http://schemas.microsoft.com/office/drawing/2014/main" id="{520E4877-4501-4B41-85CA-4232F58C94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99E891-2356-46D9-806F-1D82D70A8915}"/>
              </a:ext>
            </a:extLst>
          </p:cNvPr>
          <p:cNvSpPr>
            <a:spLocks noGrp="1"/>
          </p:cNvSpPr>
          <p:nvPr>
            <p:ph type="sldNum" sz="quarter" idx="12"/>
          </p:nvPr>
        </p:nvSpPr>
        <p:spPr/>
        <p:txBody>
          <a:bodyPr/>
          <a:lstStyle/>
          <a:p>
            <a:fld id="{2F207CE1-60B0-4D44-ADF3-15D085EFF7F6}" type="slidenum">
              <a:rPr lang="en-US" smtClean="0"/>
              <a:t>‹#›</a:t>
            </a:fld>
            <a:endParaRPr lang="en-US"/>
          </a:p>
        </p:txBody>
      </p:sp>
    </p:spTree>
    <p:extLst>
      <p:ext uri="{BB962C8B-B14F-4D97-AF65-F5344CB8AC3E}">
        <p14:creationId xmlns:p14="http://schemas.microsoft.com/office/powerpoint/2010/main" val="3307899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4713-D83C-4D67-B9BD-E119CF3307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5CAC4C-2D49-4CC2-B801-DF2C022A2D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2BD1C8-D5F6-4B59-BC5A-BACEC620A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1FB3F4-41E3-4829-ABDD-4FA3E51DE185}"/>
              </a:ext>
            </a:extLst>
          </p:cNvPr>
          <p:cNvSpPr>
            <a:spLocks noGrp="1"/>
          </p:cNvSpPr>
          <p:nvPr>
            <p:ph type="dt" sz="half" idx="10"/>
          </p:nvPr>
        </p:nvSpPr>
        <p:spPr/>
        <p:txBody>
          <a:bodyPr/>
          <a:lstStyle/>
          <a:p>
            <a:fld id="{ABA8FE36-8AD6-4624-A7AC-F8D1667F9E69}" type="datetimeFigureOut">
              <a:rPr lang="en-US" smtClean="0"/>
              <a:t>2/2/2021</a:t>
            </a:fld>
            <a:endParaRPr lang="en-US"/>
          </a:p>
        </p:txBody>
      </p:sp>
      <p:sp>
        <p:nvSpPr>
          <p:cNvPr id="6" name="Footer Placeholder 5">
            <a:extLst>
              <a:ext uri="{FF2B5EF4-FFF2-40B4-BE49-F238E27FC236}">
                <a16:creationId xmlns:a16="http://schemas.microsoft.com/office/drawing/2014/main" id="{55F6154B-D9B7-408E-9DE8-FEAF736C7C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77435-03B2-4AE7-805B-D3379154AD77}"/>
              </a:ext>
            </a:extLst>
          </p:cNvPr>
          <p:cNvSpPr>
            <a:spLocks noGrp="1"/>
          </p:cNvSpPr>
          <p:nvPr>
            <p:ph type="sldNum" sz="quarter" idx="12"/>
          </p:nvPr>
        </p:nvSpPr>
        <p:spPr/>
        <p:txBody>
          <a:bodyPr/>
          <a:lstStyle/>
          <a:p>
            <a:fld id="{2F207CE1-60B0-4D44-ADF3-15D085EFF7F6}" type="slidenum">
              <a:rPr lang="en-US" smtClean="0"/>
              <a:t>‹#›</a:t>
            </a:fld>
            <a:endParaRPr lang="en-US"/>
          </a:p>
        </p:txBody>
      </p:sp>
    </p:spTree>
    <p:extLst>
      <p:ext uri="{BB962C8B-B14F-4D97-AF65-F5344CB8AC3E}">
        <p14:creationId xmlns:p14="http://schemas.microsoft.com/office/powerpoint/2010/main" val="285171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D121A9-EDE9-48B9-8D88-C566CABB1F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711E92-C494-493E-9B0F-CCFB3126B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CE0C2-8D88-4CA2-A9BC-A58864AA7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A8FE36-8AD6-4624-A7AC-F8D1667F9E69}" type="datetimeFigureOut">
              <a:rPr lang="en-US" smtClean="0"/>
              <a:t>2/2/2021</a:t>
            </a:fld>
            <a:endParaRPr lang="en-US"/>
          </a:p>
        </p:txBody>
      </p:sp>
      <p:sp>
        <p:nvSpPr>
          <p:cNvPr id="5" name="Footer Placeholder 4">
            <a:extLst>
              <a:ext uri="{FF2B5EF4-FFF2-40B4-BE49-F238E27FC236}">
                <a16:creationId xmlns:a16="http://schemas.microsoft.com/office/drawing/2014/main" id="{C6F4761C-E823-421A-8918-BB7D8EAE44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C71871-EC1E-4BED-B59E-E8185B5FB0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07CE1-60B0-4D44-ADF3-15D085EFF7F6}" type="slidenum">
              <a:rPr lang="en-US" smtClean="0"/>
              <a:t>‹#›</a:t>
            </a:fld>
            <a:endParaRPr lang="en-US"/>
          </a:p>
        </p:txBody>
      </p:sp>
    </p:spTree>
    <p:extLst>
      <p:ext uri="{BB962C8B-B14F-4D97-AF65-F5344CB8AC3E}">
        <p14:creationId xmlns:p14="http://schemas.microsoft.com/office/powerpoint/2010/main" val="2796254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eg"/><Relationship Id="rId9"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hand holding a reptile with its mouth open&#10;&#10;Description automatically generated">
            <a:extLst>
              <a:ext uri="{FF2B5EF4-FFF2-40B4-BE49-F238E27FC236}">
                <a16:creationId xmlns:a16="http://schemas.microsoft.com/office/drawing/2014/main" id="{52ABDCBE-2461-465E-A1C1-09027852A6E4}"/>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381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B82F90-3225-4E80-B262-8DBACB17C909}"/>
              </a:ext>
            </a:extLst>
          </p:cNvPr>
          <p:cNvSpPr>
            <a:spLocks noGrp="1"/>
          </p:cNvSpPr>
          <p:nvPr>
            <p:ph type="ctrTitle"/>
          </p:nvPr>
        </p:nvSpPr>
        <p:spPr>
          <a:xfrm>
            <a:off x="477981" y="1122363"/>
            <a:ext cx="4023360" cy="3204134"/>
          </a:xfrm>
        </p:spPr>
        <p:txBody>
          <a:bodyPr anchor="b">
            <a:normAutofit/>
          </a:bodyPr>
          <a:lstStyle/>
          <a:p>
            <a:pPr algn="l"/>
            <a:r>
              <a:rPr lang="en-US" sz="4800"/>
              <a:t>Woodcock Habitat Modeling</a:t>
            </a:r>
          </a:p>
        </p:txBody>
      </p:sp>
      <p:sp>
        <p:nvSpPr>
          <p:cNvPr id="3" name="Subtitle 2">
            <a:extLst>
              <a:ext uri="{FF2B5EF4-FFF2-40B4-BE49-F238E27FC236}">
                <a16:creationId xmlns:a16="http://schemas.microsoft.com/office/drawing/2014/main" id="{5CE4BA3A-77E5-4477-8AD7-F8B180A027A9}"/>
              </a:ext>
            </a:extLst>
          </p:cNvPr>
          <p:cNvSpPr>
            <a:spLocks noGrp="1"/>
          </p:cNvSpPr>
          <p:nvPr>
            <p:ph type="subTitle" idx="1"/>
          </p:nvPr>
        </p:nvSpPr>
        <p:spPr>
          <a:xfrm>
            <a:off x="477980" y="4872922"/>
            <a:ext cx="4023359" cy="1208141"/>
          </a:xfrm>
        </p:spPr>
        <p:txBody>
          <a:bodyPr>
            <a:normAutofit/>
          </a:bodyPr>
          <a:lstStyle/>
          <a:p>
            <a:pPr algn="l"/>
            <a:r>
              <a:rPr lang="en-US" sz="2000" dirty="0"/>
              <a:t>Second quarterly update, 2/1/2021</a:t>
            </a:r>
          </a:p>
          <a:p>
            <a:pPr algn="l"/>
            <a:r>
              <a:rPr lang="en-US" sz="2000" dirty="0"/>
              <a:t>Liam Berigan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D79234D-93D8-4E3E-B46B-8DD2EDACD72C}"/>
              </a:ext>
            </a:extLst>
          </p:cNvPr>
          <p:cNvSpPr txBox="1"/>
          <p:nvPr/>
        </p:nvSpPr>
        <p:spPr>
          <a:xfrm>
            <a:off x="304800" y="475488"/>
            <a:ext cx="1302327" cy="64687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5032505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3613-4517-4ADF-AFC6-4C371997F0A7}"/>
              </a:ext>
            </a:extLst>
          </p:cNvPr>
          <p:cNvSpPr>
            <a:spLocks noGrp="1"/>
          </p:cNvSpPr>
          <p:nvPr>
            <p:ph type="title"/>
          </p:nvPr>
        </p:nvSpPr>
        <p:spPr/>
        <p:txBody>
          <a:bodyPr/>
          <a:lstStyle/>
          <a:p>
            <a:r>
              <a:rPr lang="en-US" dirty="0"/>
              <a:t>Modeling strategy</a:t>
            </a:r>
          </a:p>
        </p:txBody>
      </p:sp>
      <p:sp>
        <p:nvSpPr>
          <p:cNvPr id="3" name="Content Placeholder 2">
            <a:extLst>
              <a:ext uri="{FF2B5EF4-FFF2-40B4-BE49-F238E27FC236}">
                <a16:creationId xmlns:a16="http://schemas.microsoft.com/office/drawing/2014/main" id="{F94EDF44-10A4-4FA6-90A7-1E8D081A38FA}"/>
              </a:ext>
            </a:extLst>
          </p:cNvPr>
          <p:cNvSpPr>
            <a:spLocks noGrp="1"/>
          </p:cNvSpPr>
          <p:nvPr>
            <p:ph idx="1"/>
          </p:nvPr>
        </p:nvSpPr>
        <p:spPr/>
        <p:txBody>
          <a:bodyPr/>
          <a:lstStyle/>
          <a:p>
            <a:pPr marL="514350" indent="-514350">
              <a:buFont typeface="+mj-lt"/>
              <a:buAutoNum type="arabicPeriod"/>
            </a:pPr>
            <a:r>
              <a:rPr lang="en-US" dirty="0"/>
              <a:t>Build migratory corridor models to simulate availability of stopover habitat</a:t>
            </a:r>
          </a:p>
          <a:p>
            <a:pPr marL="514350" indent="-514350">
              <a:buFont typeface="+mj-lt"/>
              <a:buAutoNum type="arabicPeriod"/>
            </a:pPr>
            <a:r>
              <a:rPr lang="en-US" b="1" dirty="0"/>
              <a:t>Trial several modeling strategies, pick the one with the highest predictive capacity</a:t>
            </a:r>
          </a:p>
          <a:p>
            <a:pPr marL="514350" indent="-514350">
              <a:buFont typeface="+mj-lt"/>
              <a:buAutoNum type="arabicPeriod"/>
            </a:pPr>
            <a:r>
              <a:rPr lang="en-US" dirty="0"/>
              <a:t>Evaluate variable performance through jackknifing</a:t>
            </a:r>
          </a:p>
          <a:p>
            <a:pPr marL="514350" indent="-514350">
              <a:buFont typeface="+mj-lt"/>
              <a:buAutoNum type="arabicPeriod"/>
            </a:pPr>
            <a:r>
              <a:rPr lang="en-US" dirty="0"/>
              <a:t>Create a predictive surface using the best model</a:t>
            </a:r>
          </a:p>
        </p:txBody>
      </p:sp>
    </p:spTree>
    <p:extLst>
      <p:ext uri="{BB962C8B-B14F-4D97-AF65-F5344CB8AC3E}">
        <p14:creationId xmlns:p14="http://schemas.microsoft.com/office/powerpoint/2010/main" val="1514034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CA98-E3F7-472F-8E0C-B9BD1CD41D27}"/>
              </a:ext>
            </a:extLst>
          </p:cNvPr>
          <p:cNvSpPr>
            <a:spLocks noGrp="1"/>
          </p:cNvSpPr>
          <p:nvPr>
            <p:ph type="title"/>
          </p:nvPr>
        </p:nvSpPr>
        <p:spPr/>
        <p:txBody>
          <a:bodyPr/>
          <a:lstStyle/>
          <a:p>
            <a:r>
              <a:rPr lang="en-US" dirty="0"/>
              <a:t>Evaluating stopover models</a:t>
            </a:r>
          </a:p>
        </p:txBody>
      </p:sp>
      <p:sp>
        <p:nvSpPr>
          <p:cNvPr id="3" name="Content Placeholder 2">
            <a:extLst>
              <a:ext uri="{FF2B5EF4-FFF2-40B4-BE49-F238E27FC236}">
                <a16:creationId xmlns:a16="http://schemas.microsoft.com/office/drawing/2014/main" id="{1CAD6C47-D035-4FA1-9099-912FEB5FA7CD}"/>
              </a:ext>
            </a:extLst>
          </p:cNvPr>
          <p:cNvSpPr>
            <a:spLocks noGrp="1"/>
          </p:cNvSpPr>
          <p:nvPr>
            <p:ph idx="1"/>
          </p:nvPr>
        </p:nvSpPr>
        <p:spPr>
          <a:xfrm>
            <a:off x="838199" y="1825625"/>
            <a:ext cx="10734207" cy="4351338"/>
          </a:xfrm>
        </p:spPr>
        <p:txBody>
          <a:bodyPr/>
          <a:lstStyle/>
          <a:p>
            <a:r>
              <a:rPr lang="en-US" sz="3200" dirty="0"/>
              <a:t>AUC is:</a:t>
            </a:r>
          </a:p>
          <a:p>
            <a:pPr marL="914400" lvl="1" indent="-457200">
              <a:buFont typeface="+mj-lt"/>
              <a:buAutoNum type="arabicPeriod"/>
            </a:pPr>
            <a:r>
              <a:rPr lang="en-US" sz="2800" dirty="0"/>
              <a:t>A method for evaluating the accuracy of a predictive model</a:t>
            </a:r>
          </a:p>
          <a:p>
            <a:pPr marL="914400" lvl="1" indent="-457200">
              <a:buFont typeface="+mj-lt"/>
              <a:buAutoNum type="arabicPeriod"/>
            </a:pPr>
            <a:r>
              <a:rPr lang="en-US" sz="2800" dirty="0"/>
              <a:t>The probability of correctly ranking a used/available pair</a:t>
            </a:r>
          </a:p>
          <a:p>
            <a:pPr lvl="1"/>
            <a:endParaRPr lang="en-US" dirty="0"/>
          </a:p>
          <a:p>
            <a:endParaRPr lang="en-US" dirty="0"/>
          </a:p>
        </p:txBody>
      </p:sp>
      <p:cxnSp>
        <p:nvCxnSpPr>
          <p:cNvPr id="5" name="Straight Arrow Connector 4">
            <a:extLst>
              <a:ext uri="{FF2B5EF4-FFF2-40B4-BE49-F238E27FC236}">
                <a16:creationId xmlns:a16="http://schemas.microsoft.com/office/drawing/2014/main" id="{D9A7414A-7F1E-4FC1-A54F-F7339BCBBA6D}"/>
              </a:ext>
            </a:extLst>
          </p:cNvPr>
          <p:cNvCxnSpPr>
            <a:cxnSpLocks/>
            <a:stCxn id="3" idx="1"/>
          </p:cNvCxnSpPr>
          <p:nvPr/>
        </p:nvCxnSpPr>
        <p:spPr>
          <a:xfrm>
            <a:off x="838199" y="4001294"/>
            <a:ext cx="10515601"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F462163-0A0B-4683-870F-012617DBF1DE}"/>
              </a:ext>
            </a:extLst>
          </p:cNvPr>
          <p:cNvSpPr/>
          <p:nvPr/>
        </p:nvSpPr>
        <p:spPr>
          <a:xfrm>
            <a:off x="1394084" y="3866357"/>
            <a:ext cx="209863" cy="2698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4DB03E-A61E-4958-9A86-377F20B757F3}"/>
              </a:ext>
            </a:extLst>
          </p:cNvPr>
          <p:cNvSpPr/>
          <p:nvPr/>
        </p:nvSpPr>
        <p:spPr>
          <a:xfrm>
            <a:off x="5856156" y="3866357"/>
            <a:ext cx="209863" cy="2698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DAF5C31-908A-4547-9EF3-38F412C77F02}"/>
              </a:ext>
            </a:extLst>
          </p:cNvPr>
          <p:cNvSpPr/>
          <p:nvPr/>
        </p:nvSpPr>
        <p:spPr>
          <a:xfrm>
            <a:off x="10797916" y="3866357"/>
            <a:ext cx="209863" cy="2698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38A10E6-B542-4339-8505-55AD2A6CCC06}"/>
              </a:ext>
            </a:extLst>
          </p:cNvPr>
          <p:cNvSpPr txBox="1"/>
          <p:nvPr/>
        </p:nvSpPr>
        <p:spPr>
          <a:xfrm>
            <a:off x="944379" y="4271162"/>
            <a:ext cx="1109272" cy="923330"/>
          </a:xfrm>
          <a:prstGeom prst="rect">
            <a:avLst/>
          </a:prstGeom>
          <a:noFill/>
        </p:spPr>
        <p:txBody>
          <a:bodyPr wrap="square" rtlCol="0">
            <a:spAutoFit/>
          </a:bodyPr>
          <a:lstStyle/>
          <a:p>
            <a:pPr algn="ctr"/>
            <a:r>
              <a:rPr lang="en-US" b="1" dirty="0"/>
              <a:t>0.0 AUC</a:t>
            </a:r>
          </a:p>
          <a:p>
            <a:pPr algn="ctr"/>
            <a:r>
              <a:rPr lang="en-US" dirty="0"/>
              <a:t>Always wrong</a:t>
            </a:r>
          </a:p>
        </p:txBody>
      </p:sp>
      <p:sp>
        <p:nvSpPr>
          <p:cNvPr id="12" name="TextBox 11">
            <a:extLst>
              <a:ext uri="{FF2B5EF4-FFF2-40B4-BE49-F238E27FC236}">
                <a16:creationId xmlns:a16="http://schemas.microsoft.com/office/drawing/2014/main" id="{6B907C8E-9CDD-41BB-A35A-19EE3739B8FF}"/>
              </a:ext>
            </a:extLst>
          </p:cNvPr>
          <p:cNvSpPr txBox="1"/>
          <p:nvPr/>
        </p:nvSpPr>
        <p:spPr>
          <a:xfrm>
            <a:off x="10348211" y="4300729"/>
            <a:ext cx="1109272" cy="923330"/>
          </a:xfrm>
          <a:prstGeom prst="rect">
            <a:avLst/>
          </a:prstGeom>
          <a:noFill/>
        </p:spPr>
        <p:txBody>
          <a:bodyPr wrap="square" rtlCol="0">
            <a:spAutoFit/>
          </a:bodyPr>
          <a:lstStyle/>
          <a:p>
            <a:pPr algn="ctr"/>
            <a:r>
              <a:rPr lang="en-US" b="1" dirty="0"/>
              <a:t>1.0 AUC</a:t>
            </a:r>
          </a:p>
          <a:p>
            <a:pPr algn="ctr"/>
            <a:r>
              <a:rPr lang="en-US" dirty="0"/>
              <a:t>Always right</a:t>
            </a:r>
          </a:p>
        </p:txBody>
      </p:sp>
      <p:sp>
        <p:nvSpPr>
          <p:cNvPr id="14" name="TextBox 13">
            <a:extLst>
              <a:ext uri="{FF2B5EF4-FFF2-40B4-BE49-F238E27FC236}">
                <a16:creationId xmlns:a16="http://schemas.microsoft.com/office/drawing/2014/main" id="{5FB856DC-1E4F-4AB8-BF08-E667E410BF22}"/>
              </a:ext>
            </a:extLst>
          </p:cNvPr>
          <p:cNvSpPr txBox="1"/>
          <p:nvPr/>
        </p:nvSpPr>
        <p:spPr>
          <a:xfrm>
            <a:off x="5336496" y="4300729"/>
            <a:ext cx="1249182" cy="646331"/>
          </a:xfrm>
          <a:prstGeom prst="rect">
            <a:avLst/>
          </a:prstGeom>
          <a:noFill/>
        </p:spPr>
        <p:txBody>
          <a:bodyPr wrap="square" rtlCol="0">
            <a:spAutoFit/>
          </a:bodyPr>
          <a:lstStyle/>
          <a:p>
            <a:pPr algn="ctr"/>
            <a:r>
              <a:rPr lang="en-US" b="1" dirty="0"/>
              <a:t>0.5 AUC</a:t>
            </a:r>
          </a:p>
          <a:p>
            <a:pPr algn="ctr"/>
            <a:r>
              <a:rPr lang="en-US" dirty="0"/>
              <a:t>“Coin flip”</a:t>
            </a:r>
          </a:p>
        </p:txBody>
      </p:sp>
      <p:sp>
        <p:nvSpPr>
          <p:cNvPr id="15" name="Left Brace 14">
            <a:extLst>
              <a:ext uri="{FF2B5EF4-FFF2-40B4-BE49-F238E27FC236}">
                <a16:creationId xmlns:a16="http://schemas.microsoft.com/office/drawing/2014/main" id="{3668274F-C88D-4C34-A50D-70DAB7BBFD5F}"/>
              </a:ext>
            </a:extLst>
          </p:cNvPr>
          <p:cNvSpPr/>
          <p:nvPr/>
        </p:nvSpPr>
        <p:spPr>
          <a:xfrm rot="16200000">
            <a:off x="7474999" y="3496769"/>
            <a:ext cx="539198" cy="17292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2D9F3707-BCE8-4BE0-8AA3-9C9EDCE98297}"/>
              </a:ext>
            </a:extLst>
          </p:cNvPr>
          <p:cNvSpPr txBox="1"/>
          <p:nvPr/>
        </p:nvSpPr>
        <p:spPr>
          <a:xfrm>
            <a:off x="7129937" y="4732827"/>
            <a:ext cx="1479286" cy="646331"/>
          </a:xfrm>
          <a:prstGeom prst="rect">
            <a:avLst/>
          </a:prstGeom>
          <a:noFill/>
        </p:spPr>
        <p:txBody>
          <a:bodyPr wrap="square" rtlCol="0">
            <a:spAutoFit/>
          </a:bodyPr>
          <a:lstStyle/>
          <a:p>
            <a:pPr algn="ctr"/>
            <a:r>
              <a:rPr lang="en-US" b="1" dirty="0"/>
              <a:t>0.6 – 0.75</a:t>
            </a:r>
          </a:p>
          <a:p>
            <a:pPr algn="ctr"/>
            <a:r>
              <a:rPr lang="en-US" dirty="0"/>
              <a:t>Good model</a:t>
            </a:r>
          </a:p>
        </p:txBody>
      </p:sp>
      <p:sp>
        <p:nvSpPr>
          <p:cNvPr id="18" name="Left Brace 17">
            <a:extLst>
              <a:ext uri="{FF2B5EF4-FFF2-40B4-BE49-F238E27FC236}">
                <a16:creationId xmlns:a16="http://schemas.microsoft.com/office/drawing/2014/main" id="{349AF05C-0625-4E2E-9057-6F6DE09942DA}"/>
              </a:ext>
            </a:extLst>
          </p:cNvPr>
          <p:cNvSpPr/>
          <p:nvPr/>
        </p:nvSpPr>
        <p:spPr>
          <a:xfrm rot="16200000">
            <a:off x="9269461" y="3496768"/>
            <a:ext cx="539198" cy="17292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9F100164-3F68-460D-A5FC-43C0FF2CE250}"/>
              </a:ext>
            </a:extLst>
          </p:cNvPr>
          <p:cNvSpPr txBox="1"/>
          <p:nvPr/>
        </p:nvSpPr>
        <p:spPr>
          <a:xfrm>
            <a:off x="8683594" y="4743752"/>
            <a:ext cx="1664614" cy="646331"/>
          </a:xfrm>
          <a:prstGeom prst="rect">
            <a:avLst/>
          </a:prstGeom>
          <a:noFill/>
        </p:spPr>
        <p:txBody>
          <a:bodyPr wrap="square" rtlCol="0">
            <a:spAutoFit/>
          </a:bodyPr>
          <a:lstStyle/>
          <a:p>
            <a:pPr algn="ctr"/>
            <a:r>
              <a:rPr lang="en-US" b="1" dirty="0"/>
              <a:t>0.75 – 0.95</a:t>
            </a:r>
          </a:p>
          <a:p>
            <a:pPr algn="ctr"/>
            <a:r>
              <a:rPr lang="en-US" dirty="0"/>
              <a:t>Excellent model</a:t>
            </a:r>
          </a:p>
        </p:txBody>
      </p:sp>
    </p:spTree>
    <p:extLst>
      <p:ext uri="{BB962C8B-B14F-4D97-AF65-F5344CB8AC3E}">
        <p14:creationId xmlns:p14="http://schemas.microsoft.com/office/powerpoint/2010/main" val="2129016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A9A2F-A067-428B-841D-7C9CA9615412}"/>
              </a:ext>
            </a:extLst>
          </p:cNvPr>
          <p:cNvSpPr>
            <a:spLocks noGrp="1"/>
          </p:cNvSpPr>
          <p:nvPr>
            <p:ph type="title"/>
          </p:nvPr>
        </p:nvSpPr>
        <p:spPr/>
        <p:txBody>
          <a:bodyPr/>
          <a:lstStyle/>
          <a:p>
            <a:r>
              <a:rPr lang="en-US" dirty="0"/>
              <a:t>Model selection</a:t>
            </a:r>
          </a:p>
        </p:txBody>
      </p:sp>
      <p:graphicFrame>
        <p:nvGraphicFramePr>
          <p:cNvPr id="4" name="Table 4">
            <a:extLst>
              <a:ext uri="{FF2B5EF4-FFF2-40B4-BE49-F238E27FC236}">
                <a16:creationId xmlns:a16="http://schemas.microsoft.com/office/drawing/2014/main" id="{9759059B-ADBD-4B4D-8797-92915FA2FD98}"/>
              </a:ext>
            </a:extLst>
          </p:cNvPr>
          <p:cNvGraphicFramePr>
            <a:graphicFrameLocks noGrp="1"/>
          </p:cNvGraphicFramePr>
          <p:nvPr>
            <p:extLst>
              <p:ext uri="{D42A27DB-BD31-4B8C-83A1-F6EECF244321}">
                <p14:modId xmlns:p14="http://schemas.microsoft.com/office/powerpoint/2010/main" val="998799145"/>
              </p:ext>
            </p:extLst>
          </p:nvPr>
        </p:nvGraphicFramePr>
        <p:xfrm>
          <a:off x="1205875" y="3921410"/>
          <a:ext cx="9780249" cy="2301640"/>
        </p:xfrm>
        <a:graphic>
          <a:graphicData uri="http://schemas.openxmlformats.org/drawingml/2006/table">
            <a:tbl>
              <a:tblPr firstRow="1" bandRow="1">
                <a:tableStyleId>{0505E3EF-67EA-436B-97B2-0124C06EBD24}</a:tableStyleId>
              </a:tblPr>
              <a:tblGrid>
                <a:gridCol w="3260083">
                  <a:extLst>
                    <a:ext uri="{9D8B030D-6E8A-4147-A177-3AD203B41FA5}">
                      <a16:colId xmlns:a16="http://schemas.microsoft.com/office/drawing/2014/main" val="3295176210"/>
                    </a:ext>
                  </a:extLst>
                </a:gridCol>
                <a:gridCol w="3260083">
                  <a:extLst>
                    <a:ext uri="{9D8B030D-6E8A-4147-A177-3AD203B41FA5}">
                      <a16:colId xmlns:a16="http://schemas.microsoft.com/office/drawing/2014/main" val="1706839079"/>
                    </a:ext>
                  </a:extLst>
                </a:gridCol>
                <a:gridCol w="3260083">
                  <a:extLst>
                    <a:ext uri="{9D8B030D-6E8A-4147-A177-3AD203B41FA5}">
                      <a16:colId xmlns:a16="http://schemas.microsoft.com/office/drawing/2014/main" val="3472138109"/>
                    </a:ext>
                  </a:extLst>
                </a:gridCol>
              </a:tblGrid>
              <a:tr h="575410">
                <a:tc>
                  <a:txBody>
                    <a:bodyPr/>
                    <a:lstStyle/>
                    <a:p>
                      <a:endParaRPr lang="en-US" sz="2200" dirty="0"/>
                    </a:p>
                  </a:txBody>
                  <a:tcPr/>
                </a:tc>
                <a:tc>
                  <a:txBody>
                    <a:bodyPr/>
                    <a:lstStyle/>
                    <a:p>
                      <a:r>
                        <a:rPr lang="en-US" sz="2200" b="0" dirty="0"/>
                        <a:t>Availability w/ corridors</a:t>
                      </a:r>
                    </a:p>
                  </a:txBody>
                  <a:tcPr/>
                </a:tc>
                <a:tc>
                  <a:txBody>
                    <a:bodyPr/>
                    <a:lstStyle/>
                    <a:p>
                      <a:r>
                        <a:rPr lang="en-US" sz="2200" b="0" dirty="0"/>
                        <a:t>Availability w/o corridors</a:t>
                      </a:r>
                    </a:p>
                  </a:txBody>
                  <a:tcPr/>
                </a:tc>
                <a:extLst>
                  <a:ext uri="{0D108BD9-81ED-4DB2-BD59-A6C34878D82A}">
                    <a16:rowId xmlns:a16="http://schemas.microsoft.com/office/drawing/2014/main" val="2780831988"/>
                  </a:ext>
                </a:extLst>
              </a:tr>
              <a:tr h="575410">
                <a:tc>
                  <a:txBody>
                    <a:bodyPr/>
                    <a:lstStyle/>
                    <a:p>
                      <a:r>
                        <a:rPr lang="en-US" sz="2200" dirty="0" err="1"/>
                        <a:t>MaxEnt</a:t>
                      </a:r>
                      <a:endParaRPr lang="en-US" sz="2200" dirty="0"/>
                    </a:p>
                  </a:txBody>
                  <a:tcPr/>
                </a:tc>
                <a:tc>
                  <a:txBody>
                    <a:bodyPr/>
                    <a:lstStyle/>
                    <a:p>
                      <a:r>
                        <a:rPr lang="en-US" sz="2200" dirty="0"/>
                        <a:t>0.68</a:t>
                      </a:r>
                    </a:p>
                  </a:txBody>
                  <a:tcPr/>
                </a:tc>
                <a:tc>
                  <a:txBody>
                    <a:bodyPr/>
                    <a:lstStyle/>
                    <a:p>
                      <a:r>
                        <a:rPr lang="en-US" sz="2200" dirty="0"/>
                        <a:t>0.66</a:t>
                      </a:r>
                    </a:p>
                  </a:txBody>
                  <a:tcPr/>
                </a:tc>
                <a:extLst>
                  <a:ext uri="{0D108BD9-81ED-4DB2-BD59-A6C34878D82A}">
                    <a16:rowId xmlns:a16="http://schemas.microsoft.com/office/drawing/2014/main" val="3193599052"/>
                  </a:ext>
                </a:extLst>
              </a:tr>
              <a:tr h="575410">
                <a:tc>
                  <a:txBody>
                    <a:bodyPr/>
                    <a:lstStyle/>
                    <a:p>
                      <a:r>
                        <a:rPr lang="en-US" sz="2200" b="0" dirty="0"/>
                        <a:t>Random Forest</a:t>
                      </a:r>
                    </a:p>
                  </a:txBody>
                  <a:tcPr/>
                </a:tc>
                <a:tc>
                  <a:txBody>
                    <a:bodyPr/>
                    <a:lstStyle/>
                    <a:p>
                      <a:r>
                        <a:rPr lang="en-US" sz="2200" b="1" dirty="0"/>
                        <a:t>0.70</a:t>
                      </a:r>
                    </a:p>
                  </a:txBody>
                  <a:tcPr/>
                </a:tc>
                <a:tc>
                  <a:txBody>
                    <a:bodyPr/>
                    <a:lstStyle/>
                    <a:p>
                      <a:r>
                        <a:rPr lang="en-US" sz="2200" b="1" dirty="0"/>
                        <a:t>0.69</a:t>
                      </a:r>
                    </a:p>
                  </a:txBody>
                  <a:tcPr/>
                </a:tc>
                <a:extLst>
                  <a:ext uri="{0D108BD9-81ED-4DB2-BD59-A6C34878D82A}">
                    <a16:rowId xmlns:a16="http://schemas.microsoft.com/office/drawing/2014/main" val="1594372596"/>
                  </a:ext>
                </a:extLst>
              </a:tr>
              <a:tr h="575410">
                <a:tc>
                  <a:txBody>
                    <a:bodyPr/>
                    <a:lstStyle/>
                    <a:p>
                      <a:r>
                        <a:rPr lang="en-US" sz="2200" dirty="0"/>
                        <a:t>Boosted Regression Trees</a:t>
                      </a:r>
                    </a:p>
                  </a:txBody>
                  <a:tcPr/>
                </a:tc>
                <a:tc>
                  <a:txBody>
                    <a:bodyPr/>
                    <a:lstStyle/>
                    <a:p>
                      <a:r>
                        <a:rPr lang="en-US" sz="2200" dirty="0"/>
                        <a:t>0.63</a:t>
                      </a:r>
                    </a:p>
                  </a:txBody>
                  <a:tcPr/>
                </a:tc>
                <a:tc>
                  <a:txBody>
                    <a:bodyPr/>
                    <a:lstStyle/>
                    <a:p>
                      <a:r>
                        <a:rPr lang="en-US" sz="2200" dirty="0"/>
                        <a:t>0.61</a:t>
                      </a:r>
                    </a:p>
                  </a:txBody>
                  <a:tcPr/>
                </a:tc>
                <a:extLst>
                  <a:ext uri="{0D108BD9-81ED-4DB2-BD59-A6C34878D82A}">
                    <a16:rowId xmlns:a16="http://schemas.microsoft.com/office/drawing/2014/main" val="2407524212"/>
                  </a:ext>
                </a:extLst>
              </a:tr>
            </a:tbl>
          </a:graphicData>
        </a:graphic>
      </p:graphicFrame>
      <p:sp>
        <p:nvSpPr>
          <p:cNvPr id="5" name="Content Placeholder 2">
            <a:extLst>
              <a:ext uri="{FF2B5EF4-FFF2-40B4-BE49-F238E27FC236}">
                <a16:creationId xmlns:a16="http://schemas.microsoft.com/office/drawing/2014/main" id="{1BF347B2-8C09-4C75-90D1-ABDA62AFB015}"/>
              </a:ext>
            </a:extLst>
          </p:cNvPr>
          <p:cNvSpPr>
            <a:spLocks noGrp="1"/>
          </p:cNvSpPr>
          <p:nvPr>
            <p:ph idx="1"/>
          </p:nvPr>
        </p:nvSpPr>
        <p:spPr>
          <a:xfrm>
            <a:off x="838200" y="1825625"/>
            <a:ext cx="10515600" cy="1325563"/>
          </a:xfrm>
        </p:spPr>
        <p:txBody>
          <a:bodyPr/>
          <a:lstStyle/>
          <a:p>
            <a:r>
              <a:rPr lang="en-US" dirty="0"/>
              <a:t>Each model was run once with availability determined by migratory corridors and once with availability spread evenly throughout the state </a:t>
            </a:r>
          </a:p>
        </p:txBody>
      </p:sp>
      <p:sp>
        <p:nvSpPr>
          <p:cNvPr id="7" name="TextBox 6">
            <a:extLst>
              <a:ext uri="{FF2B5EF4-FFF2-40B4-BE49-F238E27FC236}">
                <a16:creationId xmlns:a16="http://schemas.microsoft.com/office/drawing/2014/main" id="{4F9B39F3-2FFC-4474-B4CC-3F34E3AA1816}"/>
              </a:ext>
            </a:extLst>
          </p:cNvPr>
          <p:cNvSpPr txBox="1"/>
          <p:nvPr/>
        </p:nvSpPr>
        <p:spPr>
          <a:xfrm>
            <a:off x="1646834" y="3334349"/>
            <a:ext cx="8898330" cy="461665"/>
          </a:xfrm>
          <a:prstGeom prst="rect">
            <a:avLst/>
          </a:prstGeom>
          <a:noFill/>
        </p:spPr>
        <p:txBody>
          <a:bodyPr wrap="square" rtlCol="0">
            <a:spAutoFit/>
          </a:bodyPr>
          <a:lstStyle/>
          <a:p>
            <a:r>
              <a:rPr lang="en-US" sz="2400" b="1" dirty="0"/>
              <a:t>Comparison of model performance and availability metrics via AUC</a:t>
            </a:r>
          </a:p>
        </p:txBody>
      </p:sp>
    </p:spTree>
    <p:extLst>
      <p:ext uri="{BB962C8B-B14F-4D97-AF65-F5344CB8AC3E}">
        <p14:creationId xmlns:p14="http://schemas.microsoft.com/office/powerpoint/2010/main" val="3262350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3613-4517-4ADF-AFC6-4C371997F0A7}"/>
              </a:ext>
            </a:extLst>
          </p:cNvPr>
          <p:cNvSpPr>
            <a:spLocks noGrp="1"/>
          </p:cNvSpPr>
          <p:nvPr>
            <p:ph type="title"/>
          </p:nvPr>
        </p:nvSpPr>
        <p:spPr/>
        <p:txBody>
          <a:bodyPr/>
          <a:lstStyle/>
          <a:p>
            <a:r>
              <a:rPr lang="en-US" dirty="0"/>
              <a:t>Modeling strategy</a:t>
            </a:r>
          </a:p>
        </p:txBody>
      </p:sp>
      <p:sp>
        <p:nvSpPr>
          <p:cNvPr id="3" name="Content Placeholder 2">
            <a:extLst>
              <a:ext uri="{FF2B5EF4-FFF2-40B4-BE49-F238E27FC236}">
                <a16:creationId xmlns:a16="http://schemas.microsoft.com/office/drawing/2014/main" id="{F94EDF44-10A4-4FA6-90A7-1E8D081A38FA}"/>
              </a:ext>
            </a:extLst>
          </p:cNvPr>
          <p:cNvSpPr>
            <a:spLocks noGrp="1"/>
          </p:cNvSpPr>
          <p:nvPr>
            <p:ph idx="1"/>
          </p:nvPr>
        </p:nvSpPr>
        <p:spPr/>
        <p:txBody>
          <a:bodyPr/>
          <a:lstStyle/>
          <a:p>
            <a:pPr marL="514350" indent="-514350">
              <a:buFont typeface="+mj-lt"/>
              <a:buAutoNum type="arabicPeriod"/>
            </a:pPr>
            <a:r>
              <a:rPr lang="en-US" dirty="0"/>
              <a:t>Build migratory corridor models to simulate availability of stopover habitat</a:t>
            </a:r>
          </a:p>
          <a:p>
            <a:pPr marL="514350" indent="-514350">
              <a:buFont typeface="+mj-lt"/>
              <a:buAutoNum type="arabicPeriod"/>
            </a:pPr>
            <a:r>
              <a:rPr lang="en-US" dirty="0"/>
              <a:t>Trial several modeling strategies, pick the one with the highest predictive capacity</a:t>
            </a:r>
          </a:p>
          <a:p>
            <a:pPr marL="514350" indent="-514350">
              <a:buFont typeface="+mj-lt"/>
              <a:buAutoNum type="arabicPeriod"/>
            </a:pPr>
            <a:r>
              <a:rPr lang="en-US" b="1" dirty="0"/>
              <a:t>Evaluate variable performance through jackknifing</a:t>
            </a:r>
          </a:p>
          <a:p>
            <a:pPr marL="514350" indent="-514350">
              <a:buFont typeface="+mj-lt"/>
              <a:buAutoNum type="arabicPeriod"/>
            </a:pPr>
            <a:r>
              <a:rPr lang="en-US" dirty="0"/>
              <a:t>Create a predictive surface using the best model</a:t>
            </a:r>
          </a:p>
        </p:txBody>
      </p:sp>
    </p:spTree>
    <p:extLst>
      <p:ext uri="{BB962C8B-B14F-4D97-AF65-F5344CB8AC3E}">
        <p14:creationId xmlns:p14="http://schemas.microsoft.com/office/powerpoint/2010/main" val="2744359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F1C4-E531-4C62-BA0D-C1CA62CB81B4}"/>
              </a:ext>
            </a:extLst>
          </p:cNvPr>
          <p:cNvSpPr>
            <a:spLocks noGrp="1"/>
          </p:cNvSpPr>
          <p:nvPr>
            <p:ph type="title"/>
          </p:nvPr>
        </p:nvSpPr>
        <p:spPr>
          <a:xfrm>
            <a:off x="324786" y="143473"/>
            <a:ext cx="10515600" cy="1325563"/>
          </a:xfrm>
        </p:spPr>
        <p:txBody>
          <a:bodyPr/>
          <a:lstStyle/>
          <a:p>
            <a:r>
              <a:rPr lang="en-US" dirty="0"/>
              <a:t>Predictive Variables</a:t>
            </a:r>
          </a:p>
        </p:txBody>
      </p:sp>
      <p:graphicFrame>
        <p:nvGraphicFramePr>
          <p:cNvPr id="4" name="Table 4">
            <a:extLst>
              <a:ext uri="{FF2B5EF4-FFF2-40B4-BE49-F238E27FC236}">
                <a16:creationId xmlns:a16="http://schemas.microsoft.com/office/drawing/2014/main" id="{550071ED-FA12-4AF8-ACD5-7F2AD4B9B090}"/>
              </a:ext>
            </a:extLst>
          </p:cNvPr>
          <p:cNvGraphicFramePr>
            <a:graphicFrameLocks noGrp="1"/>
          </p:cNvGraphicFramePr>
          <p:nvPr>
            <p:extLst>
              <p:ext uri="{D42A27DB-BD31-4B8C-83A1-F6EECF244321}">
                <p14:modId xmlns:p14="http://schemas.microsoft.com/office/powerpoint/2010/main" val="1434491602"/>
              </p:ext>
            </p:extLst>
          </p:nvPr>
        </p:nvGraphicFramePr>
        <p:xfrm>
          <a:off x="324786" y="1469036"/>
          <a:ext cx="11542428" cy="5388964"/>
        </p:xfrm>
        <a:graphic>
          <a:graphicData uri="http://schemas.openxmlformats.org/drawingml/2006/table">
            <a:tbl>
              <a:tblPr firstRow="1" bandRow="1">
                <a:tableStyleId>{EB344D84-9AFB-497E-A393-DC336BA19D2E}</a:tableStyleId>
              </a:tblPr>
              <a:tblGrid>
                <a:gridCol w="2885607">
                  <a:extLst>
                    <a:ext uri="{9D8B030D-6E8A-4147-A177-3AD203B41FA5}">
                      <a16:colId xmlns:a16="http://schemas.microsoft.com/office/drawing/2014/main" val="3517933033"/>
                    </a:ext>
                  </a:extLst>
                </a:gridCol>
                <a:gridCol w="2885607">
                  <a:extLst>
                    <a:ext uri="{9D8B030D-6E8A-4147-A177-3AD203B41FA5}">
                      <a16:colId xmlns:a16="http://schemas.microsoft.com/office/drawing/2014/main" val="2274428246"/>
                    </a:ext>
                  </a:extLst>
                </a:gridCol>
                <a:gridCol w="2885607">
                  <a:extLst>
                    <a:ext uri="{9D8B030D-6E8A-4147-A177-3AD203B41FA5}">
                      <a16:colId xmlns:a16="http://schemas.microsoft.com/office/drawing/2014/main" val="4002322794"/>
                    </a:ext>
                  </a:extLst>
                </a:gridCol>
                <a:gridCol w="2885607">
                  <a:extLst>
                    <a:ext uri="{9D8B030D-6E8A-4147-A177-3AD203B41FA5}">
                      <a16:colId xmlns:a16="http://schemas.microsoft.com/office/drawing/2014/main" val="2507597748"/>
                    </a:ext>
                  </a:extLst>
                </a:gridCol>
              </a:tblGrid>
              <a:tr h="748467">
                <a:tc>
                  <a:txBody>
                    <a:bodyPr/>
                    <a:lstStyle/>
                    <a:p>
                      <a:r>
                        <a:rPr lang="en-US" sz="2400" dirty="0">
                          <a:solidFill>
                            <a:schemeClr val="tx1"/>
                          </a:solidFill>
                        </a:rPr>
                        <a:t>Landscape*</a:t>
                      </a:r>
                    </a:p>
                  </a:txBody>
                  <a:tcPr>
                    <a:solidFill>
                      <a:schemeClr val="bg1"/>
                    </a:solidFill>
                  </a:tcPr>
                </a:tc>
                <a:tc>
                  <a:txBody>
                    <a:bodyPr/>
                    <a:lstStyle/>
                    <a:p>
                      <a:r>
                        <a:rPr lang="en-US" sz="2400" dirty="0">
                          <a:solidFill>
                            <a:schemeClr val="tx1"/>
                          </a:solidFill>
                        </a:rPr>
                        <a:t>Moisture*</a:t>
                      </a:r>
                    </a:p>
                  </a:txBody>
                  <a:tcPr>
                    <a:solidFill>
                      <a:schemeClr val="bg1"/>
                    </a:solidFill>
                  </a:tcPr>
                </a:tc>
                <a:tc>
                  <a:txBody>
                    <a:bodyPr/>
                    <a:lstStyle/>
                    <a:p>
                      <a:r>
                        <a:rPr lang="en-US" sz="2400" dirty="0">
                          <a:solidFill>
                            <a:schemeClr val="tx1"/>
                          </a:solidFill>
                        </a:rPr>
                        <a:t>Land cover</a:t>
                      </a:r>
                    </a:p>
                  </a:txBody>
                  <a:tcPr>
                    <a:solidFill>
                      <a:schemeClr val="bg1"/>
                    </a:solidFill>
                  </a:tcPr>
                </a:tc>
                <a:tc>
                  <a:txBody>
                    <a:bodyPr/>
                    <a:lstStyle/>
                    <a:p>
                      <a:r>
                        <a:rPr lang="en-US" sz="2400" dirty="0">
                          <a:solidFill>
                            <a:schemeClr val="tx1"/>
                          </a:solidFill>
                        </a:rPr>
                        <a:t>Topography</a:t>
                      </a:r>
                    </a:p>
                  </a:txBody>
                  <a:tcPr>
                    <a:solidFill>
                      <a:schemeClr val="bg1"/>
                    </a:solidFill>
                  </a:tcPr>
                </a:tc>
                <a:extLst>
                  <a:ext uri="{0D108BD9-81ED-4DB2-BD59-A6C34878D82A}">
                    <a16:rowId xmlns:a16="http://schemas.microsoft.com/office/drawing/2014/main" val="3622027397"/>
                  </a:ext>
                </a:extLst>
              </a:tr>
              <a:tr h="1347241">
                <a:tc>
                  <a:txBody>
                    <a:bodyPr/>
                    <a:lstStyle/>
                    <a:p>
                      <a:r>
                        <a:rPr lang="en-US" sz="2400" dirty="0"/>
                        <a:t>Aggregation index (5k)</a:t>
                      </a:r>
                    </a:p>
                  </a:txBody>
                  <a:tcPr>
                    <a:solidFill>
                      <a:schemeClr val="bg1"/>
                    </a:solidFill>
                  </a:tcPr>
                </a:tc>
                <a:tc>
                  <a:txBody>
                    <a:bodyPr/>
                    <a:lstStyle/>
                    <a:p>
                      <a:r>
                        <a:rPr lang="en-US" sz="2400" dirty="0"/>
                        <a:t>Soil drainage class</a:t>
                      </a:r>
                    </a:p>
                  </a:txBody>
                  <a:tcPr>
                    <a:solidFill>
                      <a:schemeClr val="bg1"/>
                    </a:solidFill>
                  </a:tcPr>
                </a:tc>
                <a:tc>
                  <a:txBody>
                    <a:bodyPr/>
                    <a:lstStyle/>
                    <a:p>
                      <a:r>
                        <a:rPr lang="en-US" sz="2400" dirty="0"/>
                        <a:t>Forest</a:t>
                      </a:r>
                    </a:p>
                  </a:txBody>
                  <a:tcPr>
                    <a:solidFill>
                      <a:schemeClr val="bg1"/>
                    </a:solidFill>
                  </a:tcPr>
                </a:tc>
                <a:tc>
                  <a:txBody>
                    <a:bodyPr/>
                    <a:lstStyle/>
                    <a:p>
                      <a:r>
                        <a:rPr lang="en-US" sz="2400" dirty="0"/>
                        <a:t>Elevation</a:t>
                      </a:r>
                    </a:p>
                  </a:txBody>
                  <a:tcPr>
                    <a:solidFill>
                      <a:schemeClr val="bg1"/>
                    </a:solidFill>
                  </a:tcPr>
                </a:tc>
                <a:extLst>
                  <a:ext uri="{0D108BD9-81ED-4DB2-BD59-A6C34878D82A}">
                    <a16:rowId xmlns:a16="http://schemas.microsoft.com/office/drawing/2014/main" val="1444249776"/>
                  </a:ext>
                </a:extLst>
              </a:tr>
              <a:tr h="1347241">
                <a:tc>
                  <a:txBody>
                    <a:bodyPr/>
                    <a:lstStyle/>
                    <a:p>
                      <a:r>
                        <a:rPr lang="en-US" sz="2400" dirty="0"/>
                        <a:t>Cohesion (5k)</a:t>
                      </a:r>
                    </a:p>
                  </a:txBody>
                  <a:tcPr>
                    <a:solidFill>
                      <a:schemeClr val="bg1"/>
                    </a:solidFill>
                  </a:tcPr>
                </a:tc>
                <a:tc>
                  <a:txBody>
                    <a:bodyPr/>
                    <a:lstStyle/>
                    <a:p>
                      <a:r>
                        <a:rPr lang="en-US" sz="2400" dirty="0"/>
                        <a:t>Topographic wetness index</a:t>
                      </a:r>
                    </a:p>
                  </a:txBody>
                  <a:tcPr>
                    <a:solidFill>
                      <a:schemeClr val="bg1"/>
                    </a:solidFill>
                  </a:tcPr>
                </a:tc>
                <a:tc>
                  <a:txBody>
                    <a:bodyPr/>
                    <a:lstStyle/>
                    <a:p>
                      <a:endParaRPr lang="en-US" sz="2400" dirty="0"/>
                    </a:p>
                  </a:txBody>
                  <a:tcPr>
                    <a:solidFill>
                      <a:schemeClr val="bg1"/>
                    </a:solidFill>
                  </a:tcPr>
                </a:tc>
                <a:tc>
                  <a:txBody>
                    <a:bodyPr/>
                    <a:lstStyle/>
                    <a:p>
                      <a:r>
                        <a:rPr lang="en-US" sz="2400" dirty="0"/>
                        <a:t>Slope</a:t>
                      </a:r>
                    </a:p>
                  </a:txBody>
                  <a:tcPr>
                    <a:solidFill>
                      <a:schemeClr val="bg1"/>
                    </a:solidFill>
                  </a:tcPr>
                </a:tc>
                <a:extLst>
                  <a:ext uri="{0D108BD9-81ED-4DB2-BD59-A6C34878D82A}">
                    <a16:rowId xmlns:a16="http://schemas.microsoft.com/office/drawing/2014/main" val="963940069"/>
                  </a:ext>
                </a:extLst>
              </a:tr>
              <a:tr h="1946015">
                <a:tc>
                  <a:txBody>
                    <a:bodyPr/>
                    <a:lstStyle/>
                    <a:p>
                      <a:r>
                        <a:rPr lang="en-US" sz="2400" dirty="0"/>
                        <a:t>Percent of landcover as forest (5k)</a:t>
                      </a:r>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592852312"/>
                  </a:ext>
                </a:extLst>
              </a:tr>
            </a:tbl>
          </a:graphicData>
        </a:graphic>
      </p:graphicFrame>
    </p:spTree>
    <p:extLst>
      <p:ext uri="{BB962C8B-B14F-4D97-AF65-F5344CB8AC3E}">
        <p14:creationId xmlns:p14="http://schemas.microsoft.com/office/powerpoint/2010/main" val="545393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666A9C9-18B8-4774-981D-E0424004B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693" y="-7307"/>
            <a:ext cx="6872614" cy="6872614"/>
          </a:xfrm>
          <a:prstGeom prst="rect">
            <a:avLst/>
          </a:prstGeom>
        </p:spPr>
      </p:pic>
    </p:spTree>
    <p:extLst>
      <p:ext uri="{BB962C8B-B14F-4D97-AF65-F5344CB8AC3E}">
        <p14:creationId xmlns:p14="http://schemas.microsoft.com/office/powerpoint/2010/main" val="322232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329F7-C006-4839-B3E8-C9CFD0540A9F}"/>
              </a:ext>
            </a:extLst>
          </p:cNvPr>
          <p:cNvSpPr>
            <a:spLocks noGrp="1"/>
          </p:cNvSpPr>
          <p:nvPr>
            <p:ph type="title"/>
          </p:nvPr>
        </p:nvSpPr>
        <p:spPr/>
        <p:txBody>
          <a:bodyPr/>
          <a:lstStyle/>
          <a:p>
            <a:r>
              <a:rPr lang="en-US" dirty="0"/>
              <a:t>Landscape metrics</a:t>
            </a:r>
          </a:p>
        </p:txBody>
      </p:sp>
    </p:spTree>
    <p:extLst>
      <p:ext uri="{BB962C8B-B14F-4D97-AF65-F5344CB8AC3E}">
        <p14:creationId xmlns:p14="http://schemas.microsoft.com/office/powerpoint/2010/main" val="2249723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26EC1A09-68CE-48B5-ABFC-E29150BEF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47177"/>
            <a:ext cx="5000973" cy="3087021"/>
          </a:xfrm>
          <a:prstGeom prst="rect">
            <a:avLst/>
          </a:prstGeom>
        </p:spPr>
      </p:pic>
      <p:pic>
        <p:nvPicPr>
          <p:cNvPr id="6" name="Picture 5" descr="Chart, scatter chart&#10;&#10;Description automatically generated">
            <a:extLst>
              <a:ext uri="{FF2B5EF4-FFF2-40B4-BE49-F238E27FC236}">
                <a16:creationId xmlns:a16="http://schemas.microsoft.com/office/drawing/2014/main" id="{24BFCC4C-9F84-4A66-87BE-5817FB9A4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85" y="147176"/>
            <a:ext cx="5000973" cy="3087021"/>
          </a:xfrm>
          <a:prstGeom prst="rect">
            <a:avLst/>
          </a:prstGeom>
        </p:spPr>
      </p:pic>
      <p:pic>
        <p:nvPicPr>
          <p:cNvPr id="8" name="Picture 7" descr="Chart, scatter chart&#10;&#10;Description automatically generated">
            <a:extLst>
              <a:ext uri="{FF2B5EF4-FFF2-40B4-BE49-F238E27FC236}">
                <a16:creationId xmlns:a16="http://schemas.microsoft.com/office/drawing/2014/main" id="{FCD4DD7E-878D-4513-A975-D056D702F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86" y="3423654"/>
            <a:ext cx="5000973" cy="3087021"/>
          </a:xfrm>
          <a:prstGeom prst="rect">
            <a:avLst/>
          </a:prstGeom>
        </p:spPr>
      </p:pic>
      <p:pic>
        <p:nvPicPr>
          <p:cNvPr id="10" name="Picture 9" descr="Chart, scatter chart&#10;&#10;Description automatically generated">
            <a:extLst>
              <a:ext uri="{FF2B5EF4-FFF2-40B4-BE49-F238E27FC236}">
                <a16:creationId xmlns:a16="http://schemas.microsoft.com/office/drawing/2014/main" id="{EBF6E511-69D2-4896-AF9A-1C6CFAA164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3452146"/>
            <a:ext cx="5000973" cy="3087021"/>
          </a:xfrm>
          <a:prstGeom prst="rect">
            <a:avLst/>
          </a:prstGeom>
        </p:spPr>
      </p:pic>
    </p:spTree>
    <p:extLst>
      <p:ext uri="{BB962C8B-B14F-4D97-AF65-F5344CB8AC3E}">
        <p14:creationId xmlns:p14="http://schemas.microsoft.com/office/powerpoint/2010/main" val="3767457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329F7-C006-4839-B3E8-C9CFD0540A9F}"/>
              </a:ext>
            </a:extLst>
          </p:cNvPr>
          <p:cNvSpPr>
            <a:spLocks noGrp="1"/>
          </p:cNvSpPr>
          <p:nvPr>
            <p:ph type="title"/>
          </p:nvPr>
        </p:nvSpPr>
        <p:spPr/>
        <p:txBody>
          <a:bodyPr/>
          <a:lstStyle/>
          <a:p>
            <a:r>
              <a:rPr lang="en-US" dirty="0"/>
              <a:t>Moisture metrics</a:t>
            </a:r>
          </a:p>
        </p:txBody>
      </p:sp>
    </p:spTree>
    <p:extLst>
      <p:ext uri="{BB962C8B-B14F-4D97-AF65-F5344CB8AC3E}">
        <p14:creationId xmlns:p14="http://schemas.microsoft.com/office/powerpoint/2010/main" val="815682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4DDD76-B49C-44E5-8F7D-EE58002B7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39" y="778335"/>
            <a:ext cx="6079665" cy="6079665"/>
          </a:xfrm>
          <a:prstGeom prst="rect">
            <a:avLst/>
          </a:prstGeom>
        </p:spPr>
      </p:pic>
      <p:pic>
        <p:nvPicPr>
          <p:cNvPr id="6" name="Picture 5" descr="Chart, scatter chart&#10;&#10;Description automatically generated">
            <a:extLst>
              <a:ext uri="{FF2B5EF4-FFF2-40B4-BE49-F238E27FC236}">
                <a16:creationId xmlns:a16="http://schemas.microsoft.com/office/drawing/2014/main" id="{CBEE8948-E771-4560-9159-9F0B11F95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959" y="805163"/>
            <a:ext cx="5011455" cy="5011455"/>
          </a:xfrm>
          <a:prstGeom prst="rect">
            <a:avLst/>
          </a:prstGeom>
        </p:spPr>
      </p:pic>
    </p:spTree>
    <p:extLst>
      <p:ext uri="{BB962C8B-B14F-4D97-AF65-F5344CB8AC3E}">
        <p14:creationId xmlns:p14="http://schemas.microsoft.com/office/powerpoint/2010/main" val="1626601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A2D66-F12D-4E54-85A1-0E643BD5F658}"/>
              </a:ext>
            </a:extLst>
          </p:cNvPr>
          <p:cNvSpPr>
            <a:spLocks noGrp="1"/>
          </p:cNvSpPr>
          <p:nvPr>
            <p:ph type="title"/>
          </p:nvPr>
        </p:nvSpPr>
        <p:spPr/>
        <p:txBody>
          <a:bodyPr/>
          <a:lstStyle/>
          <a:p>
            <a:r>
              <a:rPr lang="en-US" dirty="0"/>
              <a:t>Review of overall goals</a:t>
            </a:r>
          </a:p>
        </p:txBody>
      </p:sp>
      <p:sp>
        <p:nvSpPr>
          <p:cNvPr id="3" name="Content Placeholder 2">
            <a:extLst>
              <a:ext uri="{FF2B5EF4-FFF2-40B4-BE49-F238E27FC236}">
                <a16:creationId xmlns:a16="http://schemas.microsoft.com/office/drawing/2014/main" id="{97863777-D3D1-47DA-95E5-EC6D4B7640EF}"/>
              </a:ext>
            </a:extLst>
          </p:cNvPr>
          <p:cNvSpPr>
            <a:spLocks noGrp="1"/>
          </p:cNvSpPr>
          <p:nvPr>
            <p:ph idx="1"/>
          </p:nvPr>
        </p:nvSpPr>
        <p:spPr/>
        <p:txBody>
          <a:bodyPr/>
          <a:lstStyle/>
          <a:p>
            <a:r>
              <a:rPr lang="en-US" dirty="0"/>
              <a:t>Two models:</a:t>
            </a:r>
          </a:p>
          <a:p>
            <a:pPr lvl="1"/>
            <a:r>
              <a:rPr lang="en-US" dirty="0"/>
              <a:t>Migratory model: focused on statewide layers</a:t>
            </a:r>
          </a:p>
          <a:p>
            <a:pPr lvl="1"/>
            <a:r>
              <a:rPr lang="en-US" dirty="0"/>
              <a:t>Residential model: all statewide layers, but with additional state game land layers</a:t>
            </a:r>
          </a:p>
          <a:p>
            <a:pPr marL="457200" lvl="1" indent="0">
              <a:buNone/>
            </a:pPr>
            <a:endParaRPr lang="en-US" dirty="0"/>
          </a:p>
          <a:p>
            <a:r>
              <a:rPr lang="en-US" dirty="0"/>
              <a:t>Anticipated use for the product is to determine which state lands could host woodcock stopover habitat given appropriate management</a:t>
            </a:r>
          </a:p>
          <a:p>
            <a:endParaRPr lang="en-US" dirty="0"/>
          </a:p>
          <a:p>
            <a:pPr lvl="1"/>
            <a:endParaRPr lang="en-US" dirty="0"/>
          </a:p>
        </p:txBody>
      </p:sp>
    </p:spTree>
    <p:extLst>
      <p:ext uri="{BB962C8B-B14F-4D97-AF65-F5344CB8AC3E}">
        <p14:creationId xmlns:p14="http://schemas.microsoft.com/office/powerpoint/2010/main" val="744653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329F7-C006-4839-B3E8-C9CFD0540A9F}"/>
              </a:ext>
            </a:extLst>
          </p:cNvPr>
          <p:cNvSpPr>
            <a:spLocks noGrp="1"/>
          </p:cNvSpPr>
          <p:nvPr>
            <p:ph type="title"/>
          </p:nvPr>
        </p:nvSpPr>
        <p:spPr/>
        <p:txBody>
          <a:bodyPr/>
          <a:lstStyle/>
          <a:p>
            <a:r>
              <a:rPr lang="en-US" dirty="0"/>
              <a:t>Slope and elevation</a:t>
            </a:r>
          </a:p>
        </p:txBody>
      </p:sp>
      <p:pic>
        <p:nvPicPr>
          <p:cNvPr id="4" name="Picture 3" descr="Chart, scatter chart&#10;&#10;Description automatically generated">
            <a:extLst>
              <a:ext uri="{FF2B5EF4-FFF2-40B4-BE49-F238E27FC236}">
                <a16:creationId xmlns:a16="http://schemas.microsoft.com/office/drawing/2014/main" id="{72BAC2E1-720B-4CC9-B0B3-98D80F472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7"/>
            <a:ext cx="4870849" cy="4870849"/>
          </a:xfrm>
          <a:prstGeom prst="rect">
            <a:avLst/>
          </a:prstGeom>
        </p:spPr>
      </p:pic>
      <p:pic>
        <p:nvPicPr>
          <p:cNvPr id="6" name="Picture 5" descr="Chart, scatter chart&#10;&#10;Description automatically generated">
            <a:extLst>
              <a:ext uri="{FF2B5EF4-FFF2-40B4-BE49-F238E27FC236}">
                <a16:creationId xmlns:a16="http://schemas.microsoft.com/office/drawing/2014/main" id="{CF2E3502-49CD-4B40-A574-895E8857B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789" y="1690687"/>
            <a:ext cx="4870849" cy="4870849"/>
          </a:xfrm>
          <a:prstGeom prst="rect">
            <a:avLst/>
          </a:prstGeom>
        </p:spPr>
      </p:pic>
    </p:spTree>
    <p:extLst>
      <p:ext uri="{BB962C8B-B14F-4D97-AF65-F5344CB8AC3E}">
        <p14:creationId xmlns:p14="http://schemas.microsoft.com/office/powerpoint/2010/main" val="741571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329F7-C006-4839-B3E8-C9CFD0540A9F}"/>
              </a:ext>
            </a:extLst>
          </p:cNvPr>
          <p:cNvSpPr>
            <a:spLocks noGrp="1"/>
          </p:cNvSpPr>
          <p:nvPr>
            <p:ph type="title"/>
          </p:nvPr>
        </p:nvSpPr>
        <p:spPr/>
        <p:txBody>
          <a:bodyPr/>
          <a:lstStyle/>
          <a:p>
            <a:r>
              <a:rPr lang="en-US" dirty="0"/>
              <a:t>Forest vs. Non-forest</a:t>
            </a:r>
          </a:p>
        </p:txBody>
      </p:sp>
      <p:pic>
        <p:nvPicPr>
          <p:cNvPr id="4" name="Picture 3" descr="Chart, box and whisker chart&#10;&#10;Description automatically generated">
            <a:extLst>
              <a:ext uri="{FF2B5EF4-FFF2-40B4-BE49-F238E27FC236}">
                <a16:creationId xmlns:a16="http://schemas.microsoft.com/office/drawing/2014/main" id="{098E932D-FBF8-4AA6-B103-46525D343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767" y="1471808"/>
            <a:ext cx="8296466" cy="5121275"/>
          </a:xfrm>
          <a:prstGeom prst="rect">
            <a:avLst/>
          </a:prstGeom>
        </p:spPr>
      </p:pic>
    </p:spTree>
    <p:extLst>
      <p:ext uri="{BB962C8B-B14F-4D97-AF65-F5344CB8AC3E}">
        <p14:creationId xmlns:p14="http://schemas.microsoft.com/office/powerpoint/2010/main" val="1095408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F1C4-E531-4C62-BA0D-C1CA62CB81B4}"/>
              </a:ext>
            </a:extLst>
          </p:cNvPr>
          <p:cNvSpPr>
            <a:spLocks noGrp="1"/>
          </p:cNvSpPr>
          <p:nvPr>
            <p:ph type="title"/>
          </p:nvPr>
        </p:nvSpPr>
        <p:spPr/>
        <p:txBody>
          <a:bodyPr/>
          <a:lstStyle/>
          <a:p>
            <a:r>
              <a:rPr lang="en-US" dirty="0"/>
              <a:t>Plans for New Predictive Variables</a:t>
            </a:r>
          </a:p>
        </p:txBody>
      </p:sp>
      <p:graphicFrame>
        <p:nvGraphicFramePr>
          <p:cNvPr id="4" name="Table 4">
            <a:extLst>
              <a:ext uri="{FF2B5EF4-FFF2-40B4-BE49-F238E27FC236}">
                <a16:creationId xmlns:a16="http://schemas.microsoft.com/office/drawing/2014/main" id="{550071ED-FA12-4AF8-ACD5-7F2AD4B9B090}"/>
              </a:ext>
            </a:extLst>
          </p:cNvPr>
          <p:cNvGraphicFramePr>
            <a:graphicFrameLocks noGrp="1"/>
          </p:cNvGraphicFramePr>
          <p:nvPr>
            <p:extLst>
              <p:ext uri="{D42A27DB-BD31-4B8C-83A1-F6EECF244321}">
                <p14:modId xmlns:p14="http://schemas.microsoft.com/office/powerpoint/2010/main" val="2775110248"/>
              </p:ext>
            </p:extLst>
          </p:nvPr>
        </p:nvGraphicFramePr>
        <p:xfrm>
          <a:off x="1002674" y="1528997"/>
          <a:ext cx="10186652" cy="4598736"/>
        </p:xfrm>
        <a:graphic>
          <a:graphicData uri="http://schemas.openxmlformats.org/drawingml/2006/table">
            <a:tbl>
              <a:tblPr firstRow="1" bandRow="1">
                <a:tableStyleId>{EB344D84-9AFB-497E-A393-DC336BA19D2E}</a:tableStyleId>
              </a:tblPr>
              <a:tblGrid>
                <a:gridCol w="2546663">
                  <a:extLst>
                    <a:ext uri="{9D8B030D-6E8A-4147-A177-3AD203B41FA5}">
                      <a16:colId xmlns:a16="http://schemas.microsoft.com/office/drawing/2014/main" val="3517933033"/>
                    </a:ext>
                  </a:extLst>
                </a:gridCol>
                <a:gridCol w="2546663">
                  <a:extLst>
                    <a:ext uri="{9D8B030D-6E8A-4147-A177-3AD203B41FA5}">
                      <a16:colId xmlns:a16="http://schemas.microsoft.com/office/drawing/2014/main" val="2274428246"/>
                    </a:ext>
                  </a:extLst>
                </a:gridCol>
                <a:gridCol w="2546663">
                  <a:extLst>
                    <a:ext uri="{9D8B030D-6E8A-4147-A177-3AD203B41FA5}">
                      <a16:colId xmlns:a16="http://schemas.microsoft.com/office/drawing/2014/main" val="4002322794"/>
                    </a:ext>
                  </a:extLst>
                </a:gridCol>
                <a:gridCol w="2546663">
                  <a:extLst>
                    <a:ext uri="{9D8B030D-6E8A-4147-A177-3AD203B41FA5}">
                      <a16:colId xmlns:a16="http://schemas.microsoft.com/office/drawing/2014/main" val="4183919616"/>
                    </a:ext>
                  </a:extLst>
                </a:gridCol>
              </a:tblGrid>
              <a:tr h="342640">
                <a:tc>
                  <a:txBody>
                    <a:bodyPr/>
                    <a:lstStyle/>
                    <a:p>
                      <a:r>
                        <a:rPr lang="en-US" dirty="0">
                          <a:solidFill>
                            <a:schemeClr val="tx1"/>
                          </a:solidFill>
                        </a:rPr>
                        <a:t>Landscape</a:t>
                      </a:r>
                    </a:p>
                  </a:txBody>
                  <a:tcPr>
                    <a:solidFill>
                      <a:schemeClr val="bg1"/>
                    </a:solidFill>
                  </a:tcPr>
                </a:tc>
                <a:tc>
                  <a:txBody>
                    <a:bodyPr/>
                    <a:lstStyle/>
                    <a:p>
                      <a:r>
                        <a:rPr lang="en-US" dirty="0">
                          <a:solidFill>
                            <a:schemeClr val="tx1"/>
                          </a:solidFill>
                        </a:rPr>
                        <a:t>Moisture</a:t>
                      </a:r>
                    </a:p>
                  </a:txBody>
                  <a:tcPr>
                    <a:solidFill>
                      <a:schemeClr val="bg1"/>
                    </a:solidFill>
                  </a:tcPr>
                </a:tc>
                <a:tc>
                  <a:txBody>
                    <a:bodyPr/>
                    <a:lstStyle/>
                    <a:p>
                      <a:r>
                        <a:rPr lang="en-US" dirty="0">
                          <a:solidFill>
                            <a:schemeClr val="tx1"/>
                          </a:solidFill>
                        </a:rPr>
                        <a:t>Land cover</a:t>
                      </a:r>
                    </a:p>
                  </a:txBody>
                  <a:tcPr>
                    <a:solidFill>
                      <a:schemeClr val="bg1"/>
                    </a:solidFill>
                  </a:tcPr>
                </a:tc>
                <a:tc>
                  <a:txBody>
                    <a:bodyPr/>
                    <a:lstStyle/>
                    <a:p>
                      <a:r>
                        <a:rPr lang="en-US" dirty="0">
                          <a:solidFill>
                            <a:schemeClr val="tx1"/>
                          </a:solidFill>
                        </a:rPr>
                        <a:t>Topography</a:t>
                      </a:r>
                    </a:p>
                  </a:txBody>
                  <a:tcPr>
                    <a:solidFill>
                      <a:schemeClr val="bg1"/>
                    </a:solidFill>
                  </a:tcPr>
                </a:tc>
                <a:extLst>
                  <a:ext uri="{0D108BD9-81ED-4DB2-BD59-A6C34878D82A}">
                    <a16:rowId xmlns:a16="http://schemas.microsoft.com/office/drawing/2014/main" val="3622027397"/>
                  </a:ext>
                </a:extLst>
              </a:tr>
              <a:tr h="403392">
                <a:tc>
                  <a:txBody>
                    <a:bodyPr/>
                    <a:lstStyle/>
                    <a:p>
                      <a:r>
                        <a:rPr lang="en-US" dirty="0"/>
                        <a:t>Aggregation index (5km)</a:t>
                      </a:r>
                    </a:p>
                  </a:txBody>
                  <a:tcPr>
                    <a:solidFill>
                      <a:schemeClr val="bg1"/>
                    </a:solidFill>
                  </a:tcPr>
                </a:tc>
                <a:tc>
                  <a:txBody>
                    <a:bodyPr/>
                    <a:lstStyle/>
                    <a:p>
                      <a:r>
                        <a:rPr lang="en-US" dirty="0"/>
                        <a:t>Soil drainage class</a:t>
                      </a:r>
                    </a:p>
                  </a:txBody>
                  <a:tcPr>
                    <a:solidFill>
                      <a:schemeClr val="bg1"/>
                    </a:solidFill>
                  </a:tcPr>
                </a:tc>
                <a:tc>
                  <a:txBody>
                    <a:bodyPr/>
                    <a:lstStyle/>
                    <a:p>
                      <a:r>
                        <a:rPr lang="en-US" dirty="0"/>
                        <a:t>Forest</a:t>
                      </a:r>
                    </a:p>
                  </a:txBody>
                  <a:tcPr>
                    <a:solidFill>
                      <a:schemeClr val="bg1"/>
                    </a:solidFill>
                  </a:tcPr>
                </a:tc>
                <a:tc>
                  <a:txBody>
                    <a:bodyPr/>
                    <a:lstStyle/>
                    <a:p>
                      <a:r>
                        <a:rPr lang="en-US" dirty="0"/>
                        <a:t>Elevation</a:t>
                      </a:r>
                    </a:p>
                  </a:txBody>
                  <a:tcPr>
                    <a:solidFill>
                      <a:schemeClr val="bg1"/>
                    </a:solidFill>
                  </a:tcPr>
                </a:tc>
                <a:extLst>
                  <a:ext uri="{0D108BD9-81ED-4DB2-BD59-A6C34878D82A}">
                    <a16:rowId xmlns:a16="http://schemas.microsoft.com/office/drawing/2014/main" val="1444249776"/>
                  </a:ext>
                </a:extLst>
              </a:tr>
              <a:tr h="599621">
                <a:tc>
                  <a:txBody>
                    <a:bodyPr/>
                    <a:lstStyle/>
                    <a:p>
                      <a:r>
                        <a:rPr lang="en-US" dirty="0"/>
                        <a:t>Cohesion (5km)</a:t>
                      </a:r>
                    </a:p>
                  </a:txBody>
                  <a:tcPr>
                    <a:solidFill>
                      <a:schemeClr val="bg1"/>
                    </a:solidFill>
                  </a:tcPr>
                </a:tc>
                <a:tc>
                  <a:txBody>
                    <a:bodyPr/>
                    <a:lstStyle/>
                    <a:p>
                      <a:r>
                        <a:rPr lang="en-US" dirty="0"/>
                        <a:t>Topographic wetness index</a:t>
                      </a:r>
                    </a:p>
                  </a:txBody>
                  <a:tcPr>
                    <a:solidFill>
                      <a:schemeClr val="bg1"/>
                    </a:solidFill>
                  </a:tcPr>
                </a:tc>
                <a:tc>
                  <a:txBody>
                    <a:bodyPr/>
                    <a:lstStyle/>
                    <a:p>
                      <a:r>
                        <a:rPr lang="en-US" dirty="0">
                          <a:solidFill>
                            <a:srgbClr val="FF0000"/>
                          </a:solidFill>
                        </a:rPr>
                        <a:t>Developed</a:t>
                      </a:r>
                      <a:endParaRPr lang="en-US" dirty="0"/>
                    </a:p>
                  </a:txBody>
                  <a:tcPr>
                    <a:solidFill>
                      <a:schemeClr val="bg1"/>
                    </a:solidFill>
                  </a:tcPr>
                </a:tc>
                <a:tc>
                  <a:txBody>
                    <a:bodyPr/>
                    <a:lstStyle/>
                    <a:p>
                      <a:r>
                        <a:rPr lang="en-US" dirty="0"/>
                        <a:t>Slope</a:t>
                      </a:r>
                    </a:p>
                  </a:txBody>
                  <a:tcPr>
                    <a:solidFill>
                      <a:schemeClr val="bg1"/>
                    </a:solidFill>
                  </a:tcPr>
                </a:tc>
                <a:extLst>
                  <a:ext uri="{0D108BD9-81ED-4DB2-BD59-A6C34878D82A}">
                    <a16:rowId xmlns:a16="http://schemas.microsoft.com/office/drawing/2014/main" val="963940069"/>
                  </a:ext>
                </a:extLst>
              </a:tr>
              <a:tr h="4033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Percent forest (5km)</a:t>
                      </a:r>
                    </a:p>
                  </a:txBody>
                  <a:tcPr>
                    <a:solidFill>
                      <a:schemeClr val="bg1"/>
                    </a:solidFill>
                  </a:tcPr>
                </a:tc>
                <a:tc>
                  <a:txBody>
                    <a:bodyPr/>
                    <a:lstStyle/>
                    <a:p>
                      <a:endParaRPr lang="en-US" dirty="0"/>
                    </a:p>
                  </a:txBody>
                  <a:tcPr>
                    <a:solidFill>
                      <a:schemeClr val="bg1"/>
                    </a:solidFill>
                  </a:tcPr>
                </a:tc>
                <a:tc>
                  <a:txBody>
                    <a:bodyPr/>
                    <a:lstStyle/>
                    <a:p>
                      <a:r>
                        <a:rPr lang="en-US" dirty="0">
                          <a:solidFill>
                            <a:srgbClr val="FF0000"/>
                          </a:solidFill>
                        </a:rPr>
                        <a:t>Agriculture</a:t>
                      </a:r>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497160602"/>
                  </a:ext>
                </a:extLst>
              </a:tr>
              <a:tr h="4033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Percent developed (5km)</a:t>
                      </a:r>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451892923"/>
                  </a:ext>
                </a:extLst>
              </a:tr>
              <a:tr h="4033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Percent agriculture (5km)</a:t>
                      </a:r>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547698379"/>
                  </a:ext>
                </a:extLst>
              </a:tr>
              <a:tr h="4033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Aggregation index (1km)</a:t>
                      </a:r>
                    </a:p>
                  </a:txBody>
                  <a:tcPr>
                    <a:solidFill>
                      <a:schemeClr val="bg1"/>
                    </a:solidFill>
                  </a:tcPr>
                </a:tc>
                <a:tc>
                  <a:txBody>
                    <a:bodyPr/>
                    <a:lstStyle/>
                    <a:p>
                      <a:endParaRPr lang="en-US" dirty="0"/>
                    </a:p>
                  </a:txBody>
                  <a:tcPr>
                    <a:solidFill>
                      <a:schemeClr val="bg1"/>
                    </a:solidFill>
                  </a:tcPr>
                </a:tc>
                <a:tc>
                  <a:txBody>
                    <a:bodyPr/>
                    <a:lstStyle/>
                    <a:p>
                      <a:endParaRPr lang="en-US" dirty="0">
                        <a:solidFill>
                          <a:srgbClr val="FF0000"/>
                        </a:solidFill>
                      </a:endParaRPr>
                    </a:p>
                  </a:txBody>
                  <a:tcPr>
                    <a:solidFill>
                      <a:schemeClr val="bg1"/>
                    </a:solidFill>
                  </a:tcPr>
                </a:tc>
                <a:tc>
                  <a:txBody>
                    <a:bodyPr/>
                    <a:lstStyle/>
                    <a:p>
                      <a:endParaRPr lang="en-US" dirty="0">
                        <a:solidFill>
                          <a:srgbClr val="FF0000"/>
                        </a:solidFill>
                      </a:endParaRPr>
                    </a:p>
                  </a:txBody>
                  <a:tcPr>
                    <a:solidFill>
                      <a:schemeClr val="bg1"/>
                    </a:solidFill>
                  </a:tcPr>
                </a:tc>
                <a:extLst>
                  <a:ext uri="{0D108BD9-81ED-4DB2-BD59-A6C34878D82A}">
                    <a16:rowId xmlns:a16="http://schemas.microsoft.com/office/drawing/2014/main" val="3139328054"/>
                  </a:ext>
                </a:extLst>
              </a:tr>
              <a:tr h="3426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Cohesion (1km)</a:t>
                      </a:r>
                    </a:p>
                  </a:txBody>
                  <a:tcPr>
                    <a:solidFill>
                      <a:schemeClr val="bg1"/>
                    </a:solidFill>
                  </a:tcPr>
                </a:tc>
                <a:tc>
                  <a:txBody>
                    <a:bodyPr/>
                    <a:lstStyle/>
                    <a:p>
                      <a:endParaRPr lang="en-US" dirty="0"/>
                    </a:p>
                  </a:txBody>
                  <a:tcPr>
                    <a:solidFill>
                      <a:schemeClr val="bg1"/>
                    </a:solidFill>
                  </a:tcPr>
                </a:tc>
                <a:tc>
                  <a:txBody>
                    <a:bodyPr/>
                    <a:lstStyle/>
                    <a:p>
                      <a:endParaRPr lang="en-US" dirty="0">
                        <a:solidFill>
                          <a:srgbClr val="FF0000"/>
                        </a:solidFill>
                      </a:endParaRPr>
                    </a:p>
                  </a:txBody>
                  <a:tcPr>
                    <a:solidFill>
                      <a:schemeClr val="bg1"/>
                    </a:solidFill>
                  </a:tcPr>
                </a:tc>
                <a:tc>
                  <a:txBody>
                    <a:bodyPr/>
                    <a:lstStyle/>
                    <a:p>
                      <a:endParaRPr lang="en-US" dirty="0">
                        <a:solidFill>
                          <a:srgbClr val="FF0000"/>
                        </a:solidFill>
                      </a:endParaRPr>
                    </a:p>
                  </a:txBody>
                  <a:tcPr>
                    <a:solidFill>
                      <a:schemeClr val="bg1"/>
                    </a:solidFill>
                  </a:tcPr>
                </a:tc>
                <a:extLst>
                  <a:ext uri="{0D108BD9-81ED-4DB2-BD59-A6C34878D82A}">
                    <a16:rowId xmlns:a16="http://schemas.microsoft.com/office/drawing/2014/main" val="1671802000"/>
                  </a:ext>
                </a:extLst>
              </a:tr>
              <a:tr h="4033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Percent forest (1km)</a:t>
                      </a:r>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488466883"/>
                  </a:ext>
                </a:extLst>
              </a:tr>
              <a:tr h="4033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Percent developed (1km)</a:t>
                      </a:r>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901161219"/>
                  </a:ext>
                </a:extLst>
              </a:tr>
              <a:tr h="4033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Percent agriculture (1km)</a:t>
                      </a:r>
                    </a:p>
                  </a:txBody>
                  <a:tcPr>
                    <a:solidFill>
                      <a:schemeClr val="bg1"/>
                    </a:solidFill>
                  </a:tcPr>
                </a:tc>
                <a:tc>
                  <a:txBody>
                    <a:bodyPr/>
                    <a:lstStyle/>
                    <a:p>
                      <a:endParaRPr lang="en-US"/>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592852312"/>
                  </a:ext>
                </a:extLst>
              </a:tr>
            </a:tbl>
          </a:graphicData>
        </a:graphic>
      </p:graphicFrame>
    </p:spTree>
    <p:extLst>
      <p:ext uri="{BB962C8B-B14F-4D97-AF65-F5344CB8AC3E}">
        <p14:creationId xmlns:p14="http://schemas.microsoft.com/office/powerpoint/2010/main" val="3980981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3613-4517-4ADF-AFC6-4C371997F0A7}"/>
              </a:ext>
            </a:extLst>
          </p:cNvPr>
          <p:cNvSpPr>
            <a:spLocks noGrp="1"/>
          </p:cNvSpPr>
          <p:nvPr>
            <p:ph type="title"/>
          </p:nvPr>
        </p:nvSpPr>
        <p:spPr/>
        <p:txBody>
          <a:bodyPr/>
          <a:lstStyle/>
          <a:p>
            <a:r>
              <a:rPr lang="en-US" dirty="0"/>
              <a:t>Modeling strategy</a:t>
            </a:r>
          </a:p>
        </p:txBody>
      </p:sp>
      <p:sp>
        <p:nvSpPr>
          <p:cNvPr id="3" name="Content Placeholder 2">
            <a:extLst>
              <a:ext uri="{FF2B5EF4-FFF2-40B4-BE49-F238E27FC236}">
                <a16:creationId xmlns:a16="http://schemas.microsoft.com/office/drawing/2014/main" id="{F94EDF44-10A4-4FA6-90A7-1E8D081A38FA}"/>
              </a:ext>
            </a:extLst>
          </p:cNvPr>
          <p:cNvSpPr>
            <a:spLocks noGrp="1"/>
          </p:cNvSpPr>
          <p:nvPr>
            <p:ph idx="1"/>
          </p:nvPr>
        </p:nvSpPr>
        <p:spPr/>
        <p:txBody>
          <a:bodyPr/>
          <a:lstStyle/>
          <a:p>
            <a:pPr marL="514350" indent="-514350">
              <a:buFont typeface="+mj-lt"/>
              <a:buAutoNum type="arabicPeriod"/>
            </a:pPr>
            <a:r>
              <a:rPr lang="en-US" dirty="0"/>
              <a:t>Build migratory corridor models to simulate availability of stopover habitat</a:t>
            </a:r>
          </a:p>
          <a:p>
            <a:pPr marL="514350" indent="-514350">
              <a:buFont typeface="+mj-lt"/>
              <a:buAutoNum type="arabicPeriod"/>
            </a:pPr>
            <a:r>
              <a:rPr lang="en-US" dirty="0"/>
              <a:t>Trial several modeling strategies, pick the one with the highest predictive capacity</a:t>
            </a:r>
          </a:p>
          <a:p>
            <a:pPr marL="514350" indent="-514350">
              <a:buFont typeface="+mj-lt"/>
              <a:buAutoNum type="arabicPeriod"/>
            </a:pPr>
            <a:r>
              <a:rPr lang="en-US" dirty="0"/>
              <a:t>Evaluate variable performance through jackknifing</a:t>
            </a:r>
          </a:p>
          <a:p>
            <a:pPr marL="514350" indent="-514350">
              <a:buFont typeface="+mj-lt"/>
              <a:buAutoNum type="arabicPeriod"/>
            </a:pPr>
            <a:r>
              <a:rPr lang="en-US" b="1" dirty="0"/>
              <a:t>Create a predictive surface using the best model</a:t>
            </a:r>
          </a:p>
        </p:txBody>
      </p:sp>
    </p:spTree>
    <p:extLst>
      <p:ext uri="{BB962C8B-B14F-4D97-AF65-F5344CB8AC3E}">
        <p14:creationId xmlns:p14="http://schemas.microsoft.com/office/powerpoint/2010/main" val="4022580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6C7F-D148-4E74-82C7-F01035B61C89}"/>
              </a:ext>
            </a:extLst>
          </p:cNvPr>
          <p:cNvSpPr>
            <a:spLocks noGrp="1"/>
          </p:cNvSpPr>
          <p:nvPr>
            <p:ph type="title"/>
          </p:nvPr>
        </p:nvSpPr>
        <p:spPr/>
        <p:txBody>
          <a:bodyPr/>
          <a:lstStyle/>
          <a:p>
            <a:r>
              <a:rPr lang="en-US" dirty="0"/>
              <a:t>Predictive surface</a:t>
            </a:r>
          </a:p>
        </p:txBody>
      </p:sp>
      <p:sp>
        <p:nvSpPr>
          <p:cNvPr id="3" name="Content Placeholder 2">
            <a:extLst>
              <a:ext uri="{FF2B5EF4-FFF2-40B4-BE49-F238E27FC236}">
                <a16:creationId xmlns:a16="http://schemas.microsoft.com/office/drawing/2014/main" id="{329D17D1-D267-4863-9DC2-A5AE2EFD51E5}"/>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691233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F50F-9EA0-438B-A606-43BFFD30F57E}"/>
              </a:ext>
            </a:extLst>
          </p:cNvPr>
          <p:cNvSpPr>
            <a:spLocks noGrp="1"/>
          </p:cNvSpPr>
          <p:nvPr>
            <p:ph type="title"/>
          </p:nvPr>
        </p:nvSpPr>
        <p:spPr/>
        <p:txBody>
          <a:bodyPr/>
          <a:lstStyle/>
          <a:p>
            <a:r>
              <a:rPr lang="en-US" dirty="0"/>
              <a:t>Finishing up the migratory model</a:t>
            </a:r>
          </a:p>
        </p:txBody>
      </p:sp>
      <p:sp>
        <p:nvSpPr>
          <p:cNvPr id="3" name="Content Placeholder 2">
            <a:extLst>
              <a:ext uri="{FF2B5EF4-FFF2-40B4-BE49-F238E27FC236}">
                <a16:creationId xmlns:a16="http://schemas.microsoft.com/office/drawing/2014/main" id="{A1858C5C-3115-4A53-9EF0-6AE1CE57B256}"/>
              </a:ext>
            </a:extLst>
          </p:cNvPr>
          <p:cNvSpPr>
            <a:spLocks noGrp="1"/>
          </p:cNvSpPr>
          <p:nvPr>
            <p:ph idx="1"/>
          </p:nvPr>
        </p:nvSpPr>
        <p:spPr/>
        <p:txBody>
          <a:bodyPr/>
          <a:lstStyle/>
          <a:p>
            <a:r>
              <a:rPr lang="en-US" dirty="0"/>
              <a:t>Incorporating additional stopover locations from fall 2020 and spring 2021</a:t>
            </a:r>
          </a:p>
          <a:p>
            <a:r>
              <a:rPr lang="en-US" dirty="0"/>
              <a:t>Incorporating new and high-resolution variables</a:t>
            </a:r>
          </a:p>
          <a:p>
            <a:r>
              <a:rPr lang="en-US" dirty="0"/>
              <a:t>Completing the weighted migratory corridor model</a:t>
            </a:r>
          </a:p>
          <a:p>
            <a:r>
              <a:rPr lang="en-US" dirty="0"/>
              <a:t>Distribution</a:t>
            </a:r>
          </a:p>
          <a:p>
            <a:pPr lvl="1"/>
            <a:r>
              <a:rPr lang="en-US" dirty="0"/>
              <a:t>ArcGIS layer file</a:t>
            </a:r>
          </a:p>
          <a:p>
            <a:pPr lvl="1"/>
            <a:r>
              <a:rPr lang="en-US" dirty="0"/>
              <a:t>Web-accessible Shiny app</a:t>
            </a:r>
          </a:p>
        </p:txBody>
      </p:sp>
    </p:spTree>
    <p:extLst>
      <p:ext uri="{BB962C8B-B14F-4D97-AF65-F5344CB8AC3E}">
        <p14:creationId xmlns:p14="http://schemas.microsoft.com/office/powerpoint/2010/main" val="3762531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529-4AAC-45A6-9722-869975962BE6}"/>
              </a:ext>
            </a:extLst>
          </p:cNvPr>
          <p:cNvSpPr>
            <a:spLocks noGrp="1"/>
          </p:cNvSpPr>
          <p:nvPr>
            <p:ph type="title"/>
          </p:nvPr>
        </p:nvSpPr>
        <p:spPr/>
        <p:txBody>
          <a:bodyPr/>
          <a:lstStyle/>
          <a:p>
            <a:r>
              <a:rPr lang="en-US" dirty="0"/>
              <a:t>Next product: Residential model</a:t>
            </a:r>
          </a:p>
        </p:txBody>
      </p:sp>
      <p:sp>
        <p:nvSpPr>
          <p:cNvPr id="3" name="Content Placeholder 2">
            <a:extLst>
              <a:ext uri="{FF2B5EF4-FFF2-40B4-BE49-F238E27FC236}">
                <a16:creationId xmlns:a16="http://schemas.microsoft.com/office/drawing/2014/main" id="{AF3D1EB6-19A3-449B-A2DE-3D2813CB1FC5}"/>
              </a:ext>
            </a:extLst>
          </p:cNvPr>
          <p:cNvSpPr>
            <a:spLocks noGrp="1"/>
          </p:cNvSpPr>
          <p:nvPr>
            <p:ph idx="1"/>
          </p:nvPr>
        </p:nvSpPr>
        <p:spPr/>
        <p:txBody>
          <a:bodyPr/>
          <a:lstStyle/>
          <a:p>
            <a:r>
              <a:rPr lang="en-US" dirty="0"/>
              <a:t>The migratory model focused on selection of landscapes; this will focus on selection of habitat within each state game land</a:t>
            </a:r>
          </a:p>
          <a:p>
            <a:r>
              <a:rPr lang="en-US" dirty="0"/>
              <a:t>30m resolution versions of the datasets used in the migratory model</a:t>
            </a:r>
          </a:p>
          <a:p>
            <a:r>
              <a:rPr lang="en-US" dirty="0"/>
              <a:t>Some layers that are less useful at broad scales (e.g. moisture) may be relevant at this scale</a:t>
            </a:r>
          </a:p>
          <a:p>
            <a:r>
              <a:rPr lang="en-US" dirty="0"/>
              <a:t>State game land layers</a:t>
            </a:r>
          </a:p>
        </p:txBody>
      </p:sp>
    </p:spTree>
    <p:extLst>
      <p:ext uri="{BB962C8B-B14F-4D97-AF65-F5344CB8AC3E}">
        <p14:creationId xmlns:p14="http://schemas.microsoft.com/office/powerpoint/2010/main" val="1912439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16F2-D69D-4AEB-AEE5-8F89BD99999F}"/>
              </a:ext>
            </a:extLst>
          </p:cNvPr>
          <p:cNvSpPr>
            <a:spLocks noGrp="1"/>
          </p:cNvSpPr>
          <p:nvPr>
            <p:ph type="title"/>
          </p:nvPr>
        </p:nvSpPr>
        <p:spPr/>
        <p:txBody>
          <a:bodyPr/>
          <a:lstStyle/>
          <a:p>
            <a:r>
              <a:rPr lang="en-US" dirty="0"/>
              <a:t>For next meeting (tentative Apr 2021):</a:t>
            </a:r>
          </a:p>
        </p:txBody>
      </p:sp>
      <p:sp>
        <p:nvSpPr>
          <p:cNvPr id="3" name="Content Placeholder 2">
            <a:extLst>
              <a:ext uri="{FF2B5EF4-FFF2-40B4-BE49-F238E27FC236}">
                <a16:creationId xmlns:a16="http://schemas.microsoft.com/office/drawing/2014/main" id="{E85B63E2-E82B-41FD-8F9E-4D94470DB7C3}"/>
              </a:ext>
            </a:extLst>
          </p:cNvPr>
          <p:cNvSpPr>
            <a:spLocks noGrp="1"/>
          </p:cNvSpPr>
          <p:nvPr>
            <p:ph idx="1"/>
          </p:nvPr>
        </p:nvSpPr>
        <p:spPr/>
        <p:txBody>
          <a:bodyPr>
            <a:normAutofit/>
          </a:bodyPr>
          <a:lstStyle/>
          <a:p>
            <a:r>
              <a:rPr lang="en-US" dirty="0"/>
              <a:t>Goal: Have a draft product assembled for the residential model</a:t>
            </a:r>
          </a:p>
          <a:p>
            <a:r>
              <a:rPr lang="en-US" dirty="0"/>
              <a:t>Focusing primarily on finer scale habitat factors</a:t>
            </a:r>
          </a:p>
          <a:p>
            <a:pPr lvl="1"/>
            <a:r>
              <a:rPr lang="en-US" dirty="0"/>
              <a:t>3</a:t>
            </a:r>
            <a:r>
              <a:rPr lang="en-US" baseline="30000" dirty="0"/>
              <a:t>rd</a:t>
            </a:r>
            <a:r>
              <a:rPr lang="en-US" dirty="0"/>
              <a:t> order habitat selection</a:t>
            </a:r>
          </a:p>
          <a:p>
            <a:pPr lvl="1"/>
            <a:r>
              <a:rPr lang="en-US" dirty="0"/>
              <a:t>Highlight where woodcock will go within the relevant state game lands</a:t>
            </a:r>
          </a:p>
        </p:txBody>
      </p:sp>
    </p:spTree>
    <p:extLst>
      <p:ext uri="{BB962C8B-B14F-4D97-AF65-F5344CB8AC3E}">
        <p14:creationId xmlns:p14="http://schemas.microsoft.com/office/powerpoint/2010/main" val="1331883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D79F5-B304-4687-8DEA-9FB4F69CB343}"/>
              </a:ext>
            </a:extLst>
          </p:cNvPr>
          <p:cNvSpPr>
            <a:spLocks noGrp="1"/>
          </p:cNvSpPr>
          <p:nvPr>
            <p:ph type="title"/>
          </p:nvPr>
        </p:nvSpPr>
        <p:spPr/>
        <p:txBody>
          <a:bodyPr/>
          <a:lstStyle/>
          <a:p>
            <a:r>
              <a:rPr lang="en-US" dirty="0"/>
              <a:t>Thank you!</a:t>
            </a:r>
          </a:p>
        </p:txBody>
      </p:sp>
      <p:pic>
        <p:nvPicPr>
          <p:cNvPr id="5" name="Content Placeholder 4" descr="A picture containing person, person, outdoor, snow&#10;&#10;Description automatically generated">
            <a:extLst>
              <a:ext uri="{FF2B5EF4-FFF2-40B4-BE49-F238E27FC236}">
                <a16:creationId xmlns:a16="http://schemas.microsoft.com/office/drawing/2014/main" id="{776AA690-B2EB-4143-B27B-DE1099FC9D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5108" y="1825625"/>
            <a:ext cx="5801784" cy="4351338"/>
          </a:xfrm>
        </p:spPr>
      </p:pic>
      <p:pic>
        <p:nvPicPr>
          <p:cNvPr id="11" name="Picture 10" descr="A picture containing person, indoor, person, holding&#10;&#10;Description automatically generated">
            <a:extLst>
              <a:ext uri="{FF2B5EF4-FFF2-40B4-BE49-F238E27FC236}">
                <a16:creationId xmlns:a16="http://schemas.microsoft.com/office/drawing/2014/main" id="{58BC527F-6FC5-4E4C-A345-5A84C760C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45434" y="3398945"/>
            <a:ext cx="3174877" cy="2381158"/>
          </a:xfrm>
          <a:prstGeom prst="rect">
            <a:avLst/>
          </a:prstGeom>
        </p:spPr>
      </p:pic>
      <p:pic>
        <p:nvPicPr>
          <p:cNvPr id="15" name="Picture 14" descr="A picture containing person, person, indoor, cutting&#10;&#10;Description automatically generated">
            <a:extLst>
              <a:ext uri="{FF2B5EF4-FFF2-40B4-BE49-F238E27FC236}">
                <a16:creationId xmlns:a16="http://schemas.microsoft.com/office/drawing/2014/main" id="{838E096E-D906-4029-80A2-E7443BBAA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7749" y="3001019"/>
            <a:ext cx="2381958" cy="3175944"/>
          </a:xfrm>
          <a:prstGeom prst="rect">
            <a:avLst/>
          </a:prstGeom>
        </p:spPr>
      </p:pic>
      <p:pic>
        <p:nvPicPr>
          <p:cNvPr id="17" name="Picture 16" descr="A large green field with trees in the background&#10;&#10;Description automatically generated">
            <a:extLst>
              <a:ext uri="{FF2B5EF4-FFF2-40B4-BE49-F238E27FC236}">
                <a16:creationId xmlns:a16="http://schemas.microsoft.com/office/drawing/2014/main" id="{2E02A3BA-7948-4F3E-8EC0-780FBC397D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0101" y="7078560"/>
            <a:ext cx="4508587" cy="3381440"/>
          </a:xfrm>
          <a:prstGeom prst="rect">
            <a:avLst/>
          </a:prstGeom>
        </p:spPr>
      </p:pic>
      <p:pic>
        <p:nvPicPr>
          <p:cNvPr id="19" name="Picture 18" descr="A large tree in a field&#10;&#10;Description automatically generated">
            <a:extLst>
              <a:ext uri="{FF2B5EF4-FFF2-40B4-BE49-F238E27FC236}">
                <a16:creationId xmlns:a16="http://schemas.microsoft.com/office/drawing/2014/main" id="{A2736E77-1F48-4A85-834A-422DDF29A0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7749" y="-2029308"/>
            <a:ext cx="2712535" cy="2034401"/>
          </a:xfrm>
          <a:prstGeom prst="rect">
            <a:avLst/>
          </a:prstGeom>
        </p:spPr>
      </p:pic>
      <p:pic>
        <p:nvPicPr>
          <p:cNvPr id="23" name="Picture 22" descr="A close up of a hand&#10;&#10;Description automatically generated">
            <a:extLst>
              <a:ext uri="{FF2B5EF4-FFF2-40B4-BE49-F238E27FC236}">
                <a16:creationId xmlns:a16="http://schemas.microsoft.com/office/drawing/2014/main" id="{301FD18C-241C-48D4-811F-CD8E49470C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3143" y="-2329513"/>
            <a:ext cx="2925714" cy="1950000"/>
          </a:xfrm>
          <a:prstGeom prst="rect">
            <a:avLst/>
          </a:prstGeom>
        </p:spPr>
      </p:pic>
      <p:pic>
        <p:nvPicPr>
          <p:cNvPr id="25" name="Picture 24" descr="A picture containing person, person, holding, wearing&#10;&#10;Description automatically generated">
            <a:extLst>
              <a:ext uri="{FF2B5EF4-FFF2-40B4-BE49-F238E27FC236}">
                <a16:creationId xmlns:a16="http://schemas.microsoft.com/office/drawing/2014/main" id="{072A9007-1D88-4ADE-B271-B07A6AF1EC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452" y="-2233272"/>
            <a:ext cx="1801595" cy="2201472"/>
          </a:xfrm>
          <a:prstGeom prst="rect">
            <a:avLst/>
          </a:prstGeom>
        </p:spPr>
      </p:pic>
    </p:spTree>
    <p:extLst>
      <p:ext uri="{BB962C8B-B14F-4D97-AF65-F5344CB8AC3E}">
        <p14:creationId xmlns:p14="http://schemas.microsoft.com/office/powerpoint/2010/main" val="2449054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CAA72-2A55-424B-8604-1AB0AD0B465D}"/>
              </a:ext>
            </a:extLst>
          </p:cNvPr>
          <p:cNvSpPr>
            <a:spLocks noGrp="1"/>
          </p:cNvSpPr>
          <p:nvPr>
            <p:ph type="title"/>
          </p:nvPr>
        </p:nvSpPr>
        <p:spPr/>
        <p:txBody>
          <a:bodyPr/>
          <a:lstStyle/>
          <a:p>
            <a:r>
              <a:rPr lang="en-US" dirty="0"/>
              <a:t>Review of proposed timeline</a:t>
            </a:r>
          </a:p>
        </p:txBody>
      </p:sp>
      <p:sp>
        <p:nvSpPr>
          <p:cNvPr id="3" name="Content Placeholder 2">
            <a:extLst>
              <a:ext uri="{FF2B5EF4-FFF2-40B4-BE49-F238E27FC236}">
                <a16:creationId xmlns:a16="http://schemas.microsoft.com/office/drawing/2014/main" id="{3C1186FE-7738-4398-9800-48D4FEAF713E}"/>
              </a:ext>
            </a:extLst>
          </p:cNvPr>
          <p:cNvSpPr>
            <a:spLocks noGrp="1"/>
          </p:cNvSpPr>
          <p:nvPr>
            <p:ph idx="1"/>
          </p:nvPr>
        </p:nvSpPr>
        <p:spPr/>
        <p:txBody>
          <a:bodyPr/>
          <a:lstStyle/>
          <a:p>
            <a:r>
              <a:rPr lang="en-US" dirty="0"/>
              <a:t>November 2020</a:t>
            </a:r>
          </a:p>
          <a:p>
            <a:pPr lvl="1"/>
            <a:r>
              <a:rPr lang="en-US" dirty="0"/>
              <a:t>Assemble habitat layers for the migratory model</a:t>
            </a:r>
          </a:p>
          <a:p>
            <a:r>
              <a:rPr lang="en-US" dirty="0"/>
              <a:t>January 2021</a:t>
            </a:r>
          </a:p>
          <a:p>
            <a:pPr lvl="1"/>
            <a:r>
              <a:rPr lang="en-US" dirty="0"/>
              <a:t>Have a draft product assembled for the migratory model</a:t>
            </a:r>
          </a:p>
          <a:p>
            <a:r>
              <a:rPr lang="en-US" dirty="0"/>
              <a:t>April 2021</a:t>
            </a:r>
          </a:p>
          <a:p>
            <a:pPr lvl="1"/>
            <a:r>
              <a:rPr lang="en-US" dirty="0"/>
              <a:t>Have a draft product assembled for the residential model</a:t>
            </a:r>
          </a:p>
          <a:p>
            <a:r>
              <a:rPr lang="en-US" dirty="0"/>
              <a:t>July 2021</a:t>
            </a:r>
          </a:p>
          <a:p>
            <a:pPr lvl="1"/>
            <a:r>
              <a:rPr lang="en-US" dirty="0"/>
              <a:t>All final products prepared</a:t>
            </a:r>
          </a:p>
        </p:txBody>
      </p:sp>
    </p:spTree>
    <p:extLst>
      <p:ext uri="{BB962C8B-B14F-4D97-AF65-F5344CB8AC3E}">
        <p14:creationId xmlns:p14="http://schemas.microsoft.com/office/powerpoint/2010/main" val="334604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3613-4517-4ADF-AFC6-4C371997F0A7}"/>
              </a:ext>
            </a:extLst>
          </p:cNvPr>
          <p:cNvSpPr>
            <a:spLocks noGrp="1"/>
          </p:cNvSpPr>
          <p:nvPr>
            <p:ph type="title"/>
          </p:nvPr>
        </p:nvSpPr>
        <p:spPr/>
        <p:txBody>
          <a:bodyPr/>
          <a:lstStyle/>
          <a:p>
            <a:r>
              <a:rPr lang="en-US" dirty="0"/>
              <a:t>Modeling strategy</a:t>
            </a:r>
          </a:p>
        </p:txBody>
      </p:sp>
      <p:sp>
        <p:nvSpPr>
          <p:cNvPr id="3" name="Content Placeholder 2">
            <a:extLst>
              <a:ext uri="{FF2B5EF4-FFF2-40B4-BE49-F238E27FC236}">
                <a16:creationId xmlns:a16="http://schemas.microsoft.com/office/drawing/2014/main" id="{F94EDF44-10A4-4FA6-90A7-1E8D081A38FA}"/>
              </a:ext>
            </a:extLst>
          </p:cNvPr>
          <p:cNvSpPr>
            <a:spLocks noGrp="1"/>
          </p:cNvSpPr>
          <p:nvPr>
            <p:ph idx="1"/>
          </p:nvPr>
        </p:nvSpPr>
        <p:spPr/>
        <p:txBody>
          <a:bodyPr/>
          <a:lstStyle/>
          <a:p>
            <a:pPr marL="514350" indent="-514350">
              <a:buFont typeface="+mj-lt"/>
              <a:buAutoNum type="arabicPeriod"/>
            </a:pPr>
            <a:r>
              <a:rPr lang="en-US" b="1" dirty="0"/>
              <a:t>Build migratory corridor models to simulate availability of stopover habitat</a:t>
            </a:r>
          </a:p>
          <a:p>
            <a:pPr marL="514350" indent="-514350">
              <a:buFont typeface="+mj-lt"/>
              <a:buAutoNum type="arabicPeriod"/>
            </a:pPr>
            <a:r>
              <a:rPr lang="en-US" dirty="0"/>
              <a:t>Trial several modeling strategies, pick the one with the highest predictive capacity</a:t>
            </a:r>
          </a:p>
          <a:p>
            <a:pPr marL="514350" indent="-514350">
              <a:buFont typeface="+mj-lt"/>
              <a:buAutoNum type="arabicPeriod"/>
            </a:pPr>
            <a:r>
              <a:rPr lang="en-US" dirty="0"/>
              <a:t>Evaluate variable performance through jackknifing</a:t>
            </a:r>
          </a:p>
          <a:p>
            <a:pPr marL="514350" indent="-514350">
              <a:buFont typeface="+mj-lt"/>
              <a:buAutoNum type="arabicPeriod"/>
            </a:pPr>
            <a:r>
              <a:rPr lang="en-US" dirty="0"/>
              <a:t>Create a predictive surface using the best model</a:t>
            </a:r>
          </a:p>
        </p:txBody>
      </p:sp>
    </p:spTree>
    <p:extLst>
      <p:ext uri="{BB962C8B-B14F-4D97-AF65-F5344CB8AC3E}">
        <p14:creationId xmlns:p14="http://schemas.microsoft.com/office/powerpoint/2010/main" val="3967749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8C0B-9377-45FC-9BFC-70D3FDEDAC20}"/>
              </a:ext>
            </a:extLst>
          </p:cNvPr>
          <p:cNvSpPr>
            <a:spLocks noGrp="1"/>
          </p:cNvSpPr>
          <p:nvPr>
            <p:ph type="title"/>
          </p:nvPr>
        </p:nvSpPr>
        <p:spPr/>
        <p:txBody>
          <a:bodyPr/>
          <a:lstStyle/>
          <a:p>
            <a:r>
              <a:rPr lang="en-US" dirty="0"/>
              <a:t>Migratory corridor model building</a:t>
            </a:r>
          </a:p>
        </p:txBody>
      </p:sp>
      <p:sp>
        <p:nvSpPr>
          <p:cNvPr id="3" name="Content Placeholder 2">
            <a:extLst>
              <a:ext uri="{FF2B5EF4-FFF2-40B4-BE49-F238E27FC236}">
                <a16:creationId xmlns:a16="http://schemas.microsoft.com/office/drawing/2014/main" id="{053EFE28-94CE-4EED-9FD5-F0F5982019C8}"/>
              </a:ext>
            </a:extLst>
          </p:cNvPr>
          <p:cNvSpPr>
            <a:spLocks noGrp="1"/>
          </p:cNvSpPr>
          <p:nvPr>
            <p:ph idx="1"/>
          </p:nvPr>
        </p:nvSpPr>
        <p:spPr>
          <a:xfrm>
            <a:off x="838200" y="1825625"/>
            <a:ext cx="10515600" cy="1996867"/>
          </a:xfrm>
        </p:spPr>
        <p:txBody>
          <a:bodyPr/>
          <a:lstStyle/>
          <a:p>
            <a:r>
              <a:rPr lang="en-US" dirty="0"/>
              <a:t>Separate migratory locations for spring and fall</a:t>
            </a:r>
          </a:p>
          <a:p>
            <a:r>
              <a:rPr lang="en-US" dirty="0"/>
              <a:t>Simplify to only a single location per stopover</a:t>
            </a:r>
          </a:p>
          <a:p>
            <a:r>
              <a:rPr lang="en-US" dirty="0"/>
              <a:t>Interpolate a “spaghetti model” of possible flight trajectories for each individual using Brownian Bridge Movement Models</a:t>
            </a:r>
          </a:p>
          <a:p>
            <a:endParaRPr lang="en-US" dirty="0"/>
          </a:p>
        </p:txBody>
      </p:sp>
      <p:pic>
        <p:nvPicPr>
          <p:cNvPr id="5" name="Picture 4" descr="Map&#10;&#10;Description automatically generated">
            <a:extLst>
              <a:ext uri="{FF2B5EF4-FFF2-40B4-BE49-F238E27FC236}">
                <a16:creationId xmlns:a16="http://schemas.microsoft.com/office/drawing/2014/main" id="{AD07DC4E-0864-400A-91C4-1555AA2D1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014" y="3822492"/>
            <a:ext cx="3661971" cy="2939644"/>
          </a:xfrm>
          <a:prstGeom prst="rect">
            <a:avLst/>
          </a:prstGeom>
        </p:spPr>
      </p:pic>
    </p:spTree>
    <p:extLst>
      <p:ext uri="{BB962C8B-B14F-4D97-AF65-F5344CB8AC3E}">
        <p14:creationId xmlns:p14="http://schemas.microsoft.com/office/powerpoint/2010/main" val="238456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8C0B-9377-45FC-9BFC-70D3FDEDAC20}"/>
              </a:ext>
            </a:extLst>
          </p:cNvPr>
          <p:cNvSpPr>
            <a:spLocks noGrp="1"/>
          </p:cNvSpPr>
          <p:nvPr>
            <p:ph type="title"/>
          </p:nvPr>
        </p:nvSpPr>
        <p:spPr/>
        <p:txBody>
          <a:bodyPr/>
          <a:lstStyle/>
          <a:p>
            <a:r>
              <a:rPr lang="en-US" dirty="0"/>
              <a:t>Migratory corridor model building</a:t>
            </a:r>
          </a:p>
        </p:txBody>
      </p:sp>
      <p:sp>
        <p:nvSpPr>
          <p:cNvPr id="3" name="Content Placeholder 2">
            <a:extLst>
              <a:ext uri="{FF2B5EF4-FFF2-40B4-BE49-F238E27FC236}">
                <a16:creationId xmlns:a16="http://schemas.microsoft.com/office/drawing/2014/main" id="{053EFE28-94CE-4EED-9FD5-F0F5982019C8}"/>
              </a:ext>
            </a:extLst>
          </p:cNvPr>
          <p:cNvSpPr>
            <a:spLocks noGrp="1"/>
          </p:cNvSpPr>
          <p:nvPr>
            <p:ph idx="1"/>
          </p:nvPr>
        </p:nvSpPr>
        <p:spPr/>
        <p:txBody>
          <a:bodyPr/>
          <a:lstStyle/>
          <a:p>
            <a:r>
              <a:rPr lang="en-US" sz="3200" dirty="0"/>
              <a:t>Combine the trajectories using two methods</a:t>
            </a:r>
          </a:p>
          <a:p>
            <a:pPr lvl="1"/>
            <a:r>
              <a:rPr lang="en-US" sz="2800" dirty="0"/>
              <a:t>Unweighted: equal weight for each trajectory</a:t>
            </a:r>
          </a:p>
          <a:p>
            <a:pPr lvl="1"/>
            <a:r>
              <a:rPr lang="en-US" sz="2800" dirty="0"/>
              <a:t>Weighted: multiply by the population of the state the bird spent the breeding season in, and divides by the number of other birds that spent the breeding season in that state</a:t>
            </a:r>
          </a:p>
        </p:txBody>
      </p:sp>
    </p:spTree>
    <p:extLst>
      <p:ext uri="{BB962C8B-B14F-4D97-AF65-F5344CB8AC3E}">
        <p14:creationId xmlns:p14="http://schemas.microsoft.com/office/powerpoint/2010/main" val="168047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A331801D-4774-4B97-BFA9-4EA457280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621" y="0"/>
            <a:ext cx="9114757" cy="6858000"/>
          </a:xfrm>
          <a:prstGeom prst="rect">
            <a:avLst/>
          </a:prstGeom>
        </p:spPr>
      </p:pic>
    </p:spTree>
    <p:extLst>
      <p:ext uri="{BB962C8B-B14F-4D97-AF65-F5344CB8AC3E}">
        <p14:creationId xmlns:p14="http://schemas.microsoft.com/office/powerpoint/2010/main" val="116099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4D826C96-8672-4137-BE74-50CC0621D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891" y="0"/>
            <a:ext cx="9254218" cy="6962931"/>
          </a:xfrm>
          <a:prstGeom prst="rect">
            <a:avLst/>
          </a:prstGeom>
        </p:spPr>
      </p:pic>
    </p:spTree>
    <p:extLst>
      <p:ext uri="{BB962C8B-B14F-4D97-AF65-F5344CB8AC3E}">
        <p14:creationId xmlns:p14="http://schemas.microsoft.com/office/powerpoint/2010/main" val="8528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05CA03D6-CAE1-49A4-8AF4-D77BE902A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305719"/>
            <a:ext cx="5291666" cy="4246561"/>
          </a:xfrm>
          <a:prstGeom prst="rect">
            <a:avLst/>
          </a:prstGeom>
        </p:spPr>
      </p:pic>
      <p:pic>
        <p:nvPicPr>
          <p:cNvPr id="3" name="Picture 2" descr="Map&#10;&#10;Description automatically generated">
            <a:extLst>
              <a:ext uri="{FF2B5EF4-FFF2-40B4-BE49-F238E27FC236}">
                <a16:creationId xmlns:a16="http://schemas.microsoft.com/office/drawing/2014/main" id="{DFA1EEF4-BA39-4B2D-B058-60F4E116F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305719"/>
            <a:ext cx="5291667" cy="4246562"/>
          </a:xfrm>
          <a:prstGeom prst="rect">
            <a:avLst/>
          </a:prstGeom>
        </p:spPr>
      </p:pic>
      <p:sp>
        <p:nvSpPr>
          <p:cNvPr id="6" name="TextBox 5">
            <a:extLst>
              <a:ext uri="{FF2B5EF4-FFF2-40B4-BE49-F238E27FC236}">
                <a16:creationId xmlns:a16="http://schemas.microsoft.com/office/drawing/2014/main" id="{5F04382E-4BB2-4993-B709-619A1618C6EE}"/>
              </a:ext>
            </a:extLst>
          </p:cNvPr>
          <p:cNvSpPr txBox="1"/>
          <p:nvPr/>
        </p:nvSpPr>
        <p:spPr>
          <a:xfrm>
            <a:off x="899410" y="554636"/>
            <a:ext cx="4512039" cy="523220"/>
          </a:xfrm>
          <a:prstGeom prst="rect">
            <a:avLst/>
          </a:prstGeom>
          <a:noFill/>
        </p:spPr>
        <p:txBody>
          <a:bodyPr wrap="square" rtlCol="0">
            <a:spAutoFit/>
          </a:bodyPr>
          <a:lstStyle/>
          <a:p>
            <a:pPr algn="ctr"/>
            <a:r>
              <a:rPr lang="en-US" sz="2800" b="1" dirty="0"/>
              <a:t>Weighted</a:t>
            </a:r>
          </a:p>
        </p:txBody>
      </p:sp>
      <p:sp>
        <p:nvSpPr>
          <p:cNvPr id="7" name="TextBox 6">
            <a:extLst>
              <a:ext uri="{FF2B5EF4-FFF2-40B4-BE49-F238E27FC236}">
                <a16:creationId xmlns:a16="http://schemas.microsoft.com/office/drawing/2014/main" id="{6487ABEE-CC3F-4506-940A-BCA0E0915370}"/>
              </a:ext>
            </a:extLst>
          </p:cNvPr>
          <p:cNvSpPr txBox="1"/>
          <p:nvPr/>
        </p:nvSpPr>
        <p:spPr>
          <a:xfrm>
            <a:off x="6780551" y="554636"/>
            <a:ext cx="4512039" cy="523220"/>
          </a:xfrm>
          <a:prstGeom prst="rect">
            <a:avLst/>
          </a:prstGeom>
          <a:noFill/>
        </p:spPr>
        <p:txBody>
          <a:bodyPr wrap="square" rtlCol="0">
            <a:spAutoFit/>
          </a:bodyPr>
          <a:lstStyle/>
          <a:p>
            <a:pPr algn="ctr"/>
            <a:r>
              <a:rPr lang="en-US" sz="2800" b="1" dirty="0"/>
              <a:t>Unweighted</a:t>
            </a:r>
          </a:p>
        </p:txBody>
      </p:sp>
    </p:spTree>
    <p:extLst>
      <p:ext uri="{BB962C8B-B14F-4D97-AF65-F5344CB8AC3E}">
        <p14:creationId xmlns:p14="http://schemas.microsoft.com/office/powerpoint/2010/main" val="3728020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1032</Words>
  <Application>Microsoft Office PowerPoint</Application>
  <PresentationFormat>Widescreen</PresentationFormat>
  <Paragraphs>162</Paragraphs>
  <Slides>28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Woodcock Habitat Modeling</vt:lpstr>
      <vt:lpstr>Review of overall goals</vt:lpstr>
      <vt:lpstr>Review of proposed timeline</vt:lpstr>
      <vt:lpstr>Modeling strategy</vt:lpstr>
      <vt:lpstr>Migratory corridor model building</vt:lpstr>
      <vt:lpstr>Migratory corridor model building</vt:lpstr>
      <vt:lpstr>PowerPoint Presentation</vt:lpstr>
      <vt:lpstr>PowerPoint Presentation</vt:lpstr>
      <vt:lpstr>PowerPoint Presentation</vt:lpstr>
      <vt:lpstr>Modeling strategy</vt:lpstr>
      <vt:lpstr>Evaluating stopover models</vt:lpstr>
      <vt:lpstr>Model selection</vt:lpstr>
      <vt:lpstr>Modeling strategy</vt:lpstr>
      <vt:lpstr>Predictive Variables</vt:lpstr>
      <vt:lpstr>PowerPoint Presentation</vt:lpstr>
      <vt:lpstr>Landscape metrics</vt:lpstr>
      <vt:lpstr>PowerPoint Presentation</vt:lpstr>
      <vt:lpstr>Moisture metrics</vt:lpstr>
      <vt:lpstr>PowerPoint Presentation</vt:lpstr>
      <vt:lpstr>Slope and elevation</vt:lpstr>
      <vt:lpstr>Forest vs. Non-forest</vt:lpstr>
      <vt:lpstr>Plans for New Predictive Variables</vt:lpstr>
      <vt:lpstr>Modeling strategy</vt:lpstr>
      <vt:lpstr>Predictive surface</vt:lpstr>
      <vt:lpstr>Finishing up the migratory model</vt:lpstr>
      <vt:lpstr>Next product: Residential model</vt:lpstr>
      <vt:lpstr>For next meeting (tentative Apr 2021):</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Woodcock Habitat Modeling</dc:title>
  <dc:creator>Liam Berigan</dc:creator>
  <cp:lastModifiedBy>Liam Berigan</cp:lastModifiedBy>
  <cp:revision>9</cp:revision>
  <dcterms:created xsi:type="dcterms:W3CDTF">2021-01-28T17:13:59Z</dcterms:created>
  <dcterms:modified xsi:type="dcterms:W3CDTF">2021-02-02T19:10:56Z</dcterms:modified>
</cp:coreProperties>
</file>